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avi" ContentType="video/avi"/>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7"/>
  </p:notesMasterIdLst>
  <p:handoutMasterIdLst>
    <p:handoutMasterId r:id="rId28"/>
  </p:handoutMasterIdLst>
  <p:sldIdLst>
    <p:sldId id="267" r:id="rId2"/>
    <p:sldId id="362" r:id="rId3"/>
    <p:sldId id="338" r:id="rId4"/>
    <p:sldId id="324" r:id="rId5"/>
    <p:sldId id="363" r:id="rId6"/>
    <p:sldId id="364" r:id="rId7"/>
    <p:sldId id="327" r:id="rId8"/>
    <p:sldId id="328" r:id="rId9"/>
    <p:sldId id="329" r:id="rId10"/>
    <p:sldId id="335" r:id="rId11"/>
    <p:sldId id="330" r:id="rId12"/>
    <p:sldId id="354" r:id="rId13"/>
    <p:sldId id="331" r:id="rId14"/>
    <p:sldId id="355" r:id="rId15"/>
    <p:sldId id="356" r:id="rId16"/>
    <p:sldId id="357" r:id="rId17"/>
    <p:sldId id="332" r:id="rId18"/>
    <p:sldId id="358" r:id="rId19"/>
    <p:sldId id="360" r:id="rId20"/>
    <p:sldId id="333" r:id="rId21"/>
    <p:sldId id="359" r:id="rId22"/>
    <p:sldId id="334" r:id="rId23"/>
    <p:sldId id="318" r:id="rId24"/>
    <p:sldId id="317" r:id="rId25"/>
    <p:sldId id="316" r:id="rId26"/>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PH-Share Tutorial" id="{E633A335-4871-7F46-8F89-BC8F64743DBC}">
          <p14:sldIdLst>
            <p14:sldId id="267"/>
            <p14:sldId id="362"/>
            <p14:sldId id="338"/>
            <p14:sldId id="324"/>
            <p14:sldId id="363"/>
            <p14:sldId id="364"/>
          </p14:sldIdLst>
        </p14:section>
        <p14:section name="Workflow Orchestration" id="{AA681674-EC01-7549-83B5-ECB99A40D565}">
          <p14:sldIdLst>
            <p14:sldId id="327"/>
            <p14:sldId id="328"/>
            <p14:sldId id="329"/>
            <p14:sldId id="335"/>
            <p14:sldId id="330"/>
            <p14:sldId id="354"/>
            <p14:sldId id="331"/>
            <p14:sldId id="355"/>
            <p14:sldId id="356"/>
            <p14:sldId id="357"/>
            <p14:sldId id="332"/>
            <p14:sldId id="358"/>
            <p14:sldId id="360"/>
            <p14:sldId id="333"/>
            <p14:sldId id="359"/>
            <p14:sldId id="334"/>
          </p14:sldIdLst>
        </p14:section>
        <p14:section name="Final Wrapup" id="{D4782730-B64F-6547-8A7A-BD9E389B6048}">
          <p14:sldIdLst>
            <p14:sldId id="318"/>
            <p14:sldId id="317"/>
            <p14:sldId id="316"/>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C12"/>
    <a:srgbClr val="1F62E1"/>
    <a:srgbClr val="C0392B"/>
    <a:srgbClr val="16A085"/>
    <a:srgbClr val="27AE60"/>
    <a:srgbClr val="D3D4D6"/>
    <a:srgbClr val="F1C40F"/>
    <a:srgbClr val="8E44AD"/>
    <a:srgbClr val="2C3E50"/>
    <a:srgbClr val="BEC3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4" autoAdjust="0"/>
    <p:restoredTop sz="87427" autoAdjust="0"/>
  </p:normalViewPr>
  <p:slideViewPr>
    <p:cSldViewPr snapToObjects="1">
      <p:cViewPr varScale="1">
        <p:scale>
          <a:sx n="117" d="100"/>
          <a:sy n="117" d="100"/>
        </p:scale>
        <p:origin x="-147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6BA91D-210D-EF44-9036-0E6FF7509076}" type="datetimeFigureOut">
              <a:rPr lang="en-US" smtClean="0"/>
              <a:t>5/12/2014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4E961B-02E8-1E4C-86C7-DE53D996FE9B}" type="slidenum">
              <a:rPr lang="en-GB" smtClean="0"/>
              <a:t>‹#›</a:t>
            </a:fld>
            <a:endParaRPr lang="en-GB"/>
          </a:p>
        </p:txBody>
      </p:sp>
    </p:spTree>
    <p:extLst>
      <p:ext uri="{BB962C8B-B14F-4D97-AF65-F5344CB8AC3E}">
        <p14:creationId xmlns:p14="http://schemas.microsoft.com/office/powerpoint/2010/main" val="7784426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27602C-15BC-D048-80AB-0E4FE9D8119E}" type="datetimeFigureOut">
              <a:rPr lang="en-US" smtClean="0"/>
              <a:t>5/12/2014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3462FF-2BC6-B34F-ABED-AA6D55A899E4}" type="slidenum">
              <a:rPr lang="en-GB" smtClean="0"/>
              <a:t>‹#›</a:t>
            </a:fld>
            <a:endParaRPr lang="en-GB"/>
          </a:p>
        </p:txBody>
      </p:sp>
    </p:spTree>
    <p:extLst>
      <p:ext uri="{BB962C8B-B14F-4D97-AF65-F5344CB8AC3E}">
        <p14:creationId xmlns:p14="http://schemas.microsoft.com/office/powerpoint/2010/main" val="1604232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1</a:t>
            </a:fld>
            <a:endParaRPr lang="en-GB"/>
          </a:p>
        </p:txBody>
      </p:sp>
    </p:spTree>
    <p:extLst>
      <p:ext uri="{BB962C8B-B14F-4D97-AF65-F5344CB8AC3E}">
        <p14:creationId xmlns:p14="http://schemas.microsoft.com/office/powerpoint/2010/main" val="3654504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10</a:t>
            </a:fld>
            <a:endParaRPr lang="en-GB"/>
          </a:p>
        </p:txBody>
      </p:sp>
    </p:spTree>
    <p:extLst>
      <p:ext uri="{BB962C8B-B14F-4D97-AF65-F5344CB8AC3E}">
        <p14:creationId xmlns:p14="http://schemas.microsoft.com/office/powerpoint/2010/main" val="4157253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dirty="0" smtClean="0"/>
              <a:t>User Manual:</a:t>
            </a:r>
            <a:r>
              <a:rPr lang="en-US" dirty="0" smtClean="0"/>
              <a:t> http://</a:t>
            </a:r>
            <a:r>
              <a:rPr lang="en-US" dirty="0" err="1" smtClean="0"/>
              <a:t>www.vph-share.eu</a:t>
            </a:r>
            <a:r>
              <a:rPr lang="en-US" dirty="0" smtClean="0"/>
              <a:t>/content/browse-and-search-workflows</a:t>
            </a:r>
            <a:endParaRPr lang="it-IT" dirty="0"/>
          </a:p>
        </p:txBody>
      </p:sp>
      <p:sp>
        <p:nvSpPr>
          <p:cNvPr id="4" name="Segnaposto numero diapositiva 3"/>
          <p:cNvSpPr>
            <a:spLocks noGrp="1"/>
          </p:cNvSpPr>
          <p:nvPr>
            <p:ph type="sldNum" sz="quarter" idx="10"/>
          </p:nvPr>
        </p:nvSpPr>
        <p:spPr/>
        <p:txBody>
          <a:bodyPr/>
          <a:lstStyle/>
          <a:p>
            <a:fld id="{A93462FF-2BC6-B34F-ABED-AA6D55A899E4}" type="slidenum">
              <a:rPr lang="en-GB" smtClean="0"/>
              <a:t>11</a:t>
            </a:fld>
            <a:endParaRPr lang="en-GB"/>
          </a:p>
        </p:txBody>
      </p:sp>
    </p:spTree>
    <p:extLst>
      <p:ext uri="{BB962C8B-B14F-4D97-AF65-F5344CB8AC3E}">
        <p14:creationId xmlns:p14="http://schemas.microsoft.com/office/powerpoint/2010/main" val="1483537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dirty="0" smtClean="0"/>
              <a:t>User Manual:</a:t>
            </a:r>
            <a:r>
              <a:rPr lang="en-US" dirty="0" smtClean="0"/>
              <a:t> http://</a:t>
            </a:r>
            <a:r>
              <a:rPr lang="en-US" dirty="0" err="1" smtClean="0"/>
              <a:t>www.vph-share.eu</a:t>
            </a:r>
            <a:r>
              <a:rPr lang="en-US" dirty="0" smtClean="0"/>
              <a:t>/content/browse-and-search-workflows</a:t>
            </a:r>
            <a:endParaRPr lang="it-IT" dirty="0"/>
          </a:p>
        </p:txBody>
      </p:sp>
      <p:sp>
        <p:nvSpPr>
          <p:cNvPr id="4" name="Segnaposto numero diapositiva 3"/>
          <p:cNvSpPr>
            <a:spLocks noGrp="1"/>
          </p:cNvSpPr>
          <p:nvPr>
            <p:ph type="sldNum" sz="quarter" idx="10"/>
          </p:nvPr>
        </p:nvSpPr>
        <p:spPr/>
        <p:txBody>
          <a:bodyPr/>
          <a:lstStyle/>
          <a:p>
            <a:fld id="{A93462FF-2BC6-B34F-ABED-AA6D55A899E4}" type="slidenum">
              <a:rPr lang="en-GB" smtClean="0"/>
              <a:t>12</a:t>
            </a:fld>
            <a:endParaRPr lang="en-GB"/>
          </a:p>
        </p:txBody>
      </p:sp>
    </p:spTree>
    <p:extLst>
      <p:ext uri="{BB962C8B-B14F-4D97-AF65-F5344CB8AC3E}">
        <p14:creationId xmlns:p14="http://schemas.microsoft.com/office/powerpoint/2010/main" val="1483537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http://</a:t>
            </a:r>
            <a:r>
              <a:rPr lang="en-GB" dirty="0" err="1" smtClean="0"/>
              <a:t>www.vph-share.eu</a:t>
            </a:r>
            <a:r>
              <a:rPr lang="en-GB" dirty="0" smtClean="0"/>
              <a:t>/content/workflow-composition-</a:t>
            </a:r>
            <a:r>
              <a:rPr lang="en-GB" dirty="0" err="1" smtClean="0"/>
              <a:t>taverna</a:t>
            </a:r>
            <a:r>
              <a:rPr lang="en-GB" dirty="0" smtClean="0"/>
              <a:t>-online</a:t>
            </a:r>
          </a:p>
        </p:txBody>
      </p:sp>
      <p:sp>
        <p:nvSpPr>
          <p:cNvPr id="4" name="Segnaposto numero diapositiva 3"/>
          <p:cNvSpPr>
            <a:spLocks noGrp="1"/>
          </p:cNvSpPr>
          <p:nvPr>
            <p:ph type="sldNum" sz="quarter" idx="10"/>
          </p:nvPr>
        </p:nvSpPr>
        <p:spPr/>
        <p:txBody>
          <a:bodyPr/>
          <a:lstStyle/>
          <a:p>
            <a:fld id="{A93462FF-2BC6-B34F-ABED-AA6D55A899E4}" type="slidenum">
              <a:rPr lang="en-GB" smtClean="0"/>
              <a:t>13</a:t>
            </a:fld>
            <a:endParaRPr lang="en-GB"/>
          </a:p>
        </p:txBody>
      </p:sp>
    </p:spTree>
    <p:extLst>
      <p:ext uri="{BB962C8B-B14F-4D97-AF65-F5344CB8AC3E}">
        <p14:creationId xmlns:p14="http://schemas.microsoft.com/office/powerpoint/2010/main" val="3205835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http://</a:t>
            </a:r>
            <a:r>
              <a:rPr lang="en-GB" dirty="0" err="1" smtClean="0"/>
              <a:t>www.vph-share.eu</a:t>
            </a:r>
            <a:r>
              <a:rPr lang="en-GB" dirty="0" smtClean="0"/>
              <a:t>/content/workflow-composition-</a:t>
            </a:r>
            <a:r>
              <a:rPr lang="en-GB" dirty="0" err="1" smtClean="0"/>
              <a:t>taverna</a:t>
            </a:r>
            <a:r>
              <a:rPr lang="en-GB" dirty="0" smtClean="0"/>
              <a:t>-online</a:t>
            </a:r>
          </a:p>
        </p:txBody>
      </p:sp>
      <p:sp>
        <p:nvSpPr>
          <p:cNvPr id="4" name="Segnaposto numero diapositiva 3"/>
          <p:cNvSpPr>
            <a:spLocks noGrp="1"/>
          </p:cNvSpPr>
          <p:nvPr>
            <p:ph type="sldNum" sz="quarter" idx="10"/>
          </p:nvPr>
        </p:nvSpPr>
        <p:spPr/>
        <p:txBody>
          <a:bodyPr/>
          <a:lstStyle/>
          <a:p>
            <a:fld id="{A93462FF-2BC6-B34F-ABED-AA6D55A899E4}" type="slidenum">
              <a:rPr lang="en-GB" smtClean="0"/>
              <a:t>14</a:t>
            </a:fld>
            <a:endParaRPr lang="en-GB"/>
          </a:p>
        </p:txBody>
      </p:sp>
    </p:spTree>
    <p:extLst>
      <p:ext uri="{BB962C8B-B14F-4D97-AF65-F5344CB8AC3E}">
        <p14:creationId xmlns:p14="http://schemas.microsoft.com/office/powerpoint/2010/main" val="3205835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http://</a:t>
            </a:r>
            <a:r>
              <a:rPr lang="en-GB" dirty="0" err="1" smtClean="0"/>
              <a:t>www.vph-share.eu</a:t>
            </a:r>
            <a:r>
              <a:rPr lang="en-GB" dirty="0" smtClean="0"/>
              <a:t>/content/workflow-composition-</a:t>
            </a:r>
            <a:r>
              <a:rPr lang="en-GB" dirty="0" err="1" smtClean="0"/>
              <a:t>taverna</a:t>
            </a:r>
            <a:r>
              <a:rPr lang="en-GB" dirty="0" smtClean="0"/>
              <a:t>-online</a:t>
            </a:r>
          </a:p>
        </p:txBody>
      </p:sp>
      <p:sp>
        <p:nvSpPr>
          <p:cNvPr id="4" name="Segnaposto numero diapositiva 3"/>
          <p:cNvSpPr>
            <a:spLocks noGrp="1"/>
          </p:cNvSpPr>
          <p:nvPr>
            <p:ph type="sldNum" sz="quarter" idx="10"/>
          </p:nvPr>
        </p:nvSpPr>
        <p:spPr/>
        <p:txBody>
          <a:bodyPr/>
          <a:lstStyle/>
          <a:p>
            <a:fld id="{A93462FF-2BC6-B34F-ABED-AA6D55A899E4}" type="slidenum">
              <a:rPr lang="en-GB" smtClean="0"/>
              <a:t>15</a:t>
            </a:fld>
            <a:endParaRPr lang="en-GB"/>
          </a:p>
        </p:txBody>
      </p:sp>
    </p:spTree>
    <p:extLst>
      <p:ext uri="{BB962C8B-B14F-4D97-AF65-F5344CB8AC3E}">
        <p14:creationId xmlns:p14="http://schemas.microsoft.com/office/powerpoint/2010/main" val="3205835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http://</a:t>
            </a:r>
            <a:r>
              <a:rPr lang="en-GB" dirty="0" err="1" smtClean="0"/>
              <a:t>www.vph-share.eu</a:t>
            </a:r>
            <a:r>
              <a:rPr lang="en-GB" dirty="0" smtClean="0"/>
              <a:t>/content/workflow-composition-</a:t>
            </a:r>
            <a:r>
              <a:rPr lang="en-GB" dirty="0" err="1" smtClean="0"/>
              <a:t>taverna</a:t>
            </a:r>
            <a:r>
              <a:rPr lang="en-GB" dirty="0" smtClean="0"/>
              <a:t>-online</a:t>
            </a:r>
          </a:p>
        </p:txBody>
      </p:sp>
      <p:sp>
        <p:nvSpPr>
          <p:cNvPr id="4" name="Segnaposto numero diapositiva 3"/>
          <p:cNvSpPr>
            <a:spLocks noGrp="1"/>
          </p:cNvSpPr>
          <p:nvPr>
            <p:ph type="sldNum" sz="quarter" idx="10"/>
          </p:nvPr>
        </p:nvSpPr>
        <p:spPr/>
        <p:txBody>
          <a:bodyPr/>
          <a:lstStyle/>
          <a:p>
            <a:fld id="{A93462FF-2BC6-B34F-ABED-AA6D55A899E4}" type="slidenum">
              <a:rPr lang="en-GB" smtClean="0"/>
              <a:t>16</a:t>
            </a:fld>
            <a:endParaRPr lang="en-GB"/>
          </a:p>
        </p:txBody>
      </p:sp>
    </p:spTree>
    <p:extLst>
      <p:ext uri="{BB962C8B-B14F-4D97-AF65-F5344CB8AC3E}">
        <p14:creationId xmlns:p14="http://schemas.microsoft.com/office/powerpoint/2010/main" val="3205835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http://</a:t>
            </a:r>
            <a:r>
              <a:rPr lang="en-GB" dirty="0" err="1" smtClean="0"/>
              <a:t>www.vph-share.eu</a:t>
            </a:r>
            <a:r>
              <a:rPr lang="en-GB" dirty="0" smtClean="0"/>
              <a:t>/content/workflow-composition-</a:t>
            </a:r>
            <a:r>
              <a:rPr lang="en-GB" dirty="0" err="1" smtClean="0"/>
              <a:t>taverna</a:t>
            </a:r>
            <a:r>
              <a:rPr lang="en-GB" dirty="0" smtClean="0"/>
              <a:t>-online</a:t>
            </a:r>
          </a:p>
        </p:txBody>
      </p:sp>
      <p:sp>
        <p:nvSpPr>
          <p:cNvPr id="4" name="Segnaposto numero diapositiva 3"/>
          <p:cNvSpPr>
            <a:spLocks noGrp="1"/>
          </p:cNvSpPr>
          <p:nvPr>
            <p:ph type="sldNum" sz="quarter" idx="10"/>
          </p:nvPr>
        </p:nvSpPr>
        <p:spPr/>
        <p:txBody>
          <a:bodyPr/>
          <a:lstStyle/>
          <a:p>
            <a:fld id="{A93462FF-2BC6-B34F-ABED-AA6D55A899E4}" type="slidenum">
              <a:rPr lang="en-GB" smtClean="0"/>
              <a:t>17</a:t>
            </a:fld>
            <a:endParaRPr lang="en-GB"/>
          </a:p>
        </p:txBody>
      </p:sp>
    </p:spTree>
    <p:extLst>
      <p:ext uri="{BB962C8B-B14F-4D97-AF65-F5344CB8AC3E}">
        <p14:creationId xmlns:p14="http://schemas.microsoft.com/office/powerpoint/2010/main" val="1114739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b="1" dirty="0" smtClean="0"/>
              <a:t>User </a:t>
            </a:r>
            <a:r>
              <a:rPr lang="it-IT" b="1" dirty="0" err="1" smtClean="0"/>
              <a:t>manual</a:t>
            </a:r>
            <a:r>
              <a:rPr lang="it-IT" b="1" dirty="0" smtClean="0"/>
              <a:t>:</a:t>
            </a:r>
            <a:r>
              <a:rPr lang="it-IT" dirty="0" smtClean="0"/>
              <a:t> </a:t>
            </a:r>
            <a:r>
              <a:rPr lang="en-GB" dirty="0" smtClean="0"/>
              <a:t>http://</a:t>
            </a:r>
            <a:r>
              <a:rPr lang="en-GB" dirty="0" err="1" smtClean="0"/>
              <a:t>www.vph-share.eu</a:t>
            </a:r>
            <a:r>
              <a:rPr lang="en-GB" dirty="0" smtClean="0"/>
              <a:t>/content/workflow-execution-</a:t>
            </a:r>
            <a:r>
              <a:rPr lang="en-GB" dirty="0" err="1" smtClean="0"/>
              <a:t>taverna</a:t>
            </a:r>
            <a:r>
              <a:rPr lang="en-GB" dirty="0" smtClean="0"/>
              <a:t>-online</a:t>
            </a:r>
            <a:endParaRPr lang="it-IT" dirty="0" smtClean="0"/>
          </a:p>
          <a:p>
            <a:endParaRPr lang="it-IT" dirty="0"/>
          </a:p>
        </p:txBody>
      </p:sp>
      <p:sp>
        <p:nvSpPr>
          <p:cNvPr id="4" name="Segnaposto numero diapositiva 3"/>
          <p:cNvSpPr>
            <a:spLocks noGrp="1"/>
          </p:cNvSpPr>
          <p:nvPr>
            <p:ph type="sldNum" sz="quarter" idx="10"/>
          </p:nvPr>
        </p:nvSpPr>
        <p:spPr/>
        <p:txBody>
          <a:bodyPr/>
          <a:lstStyle/>
          <a:p>
            <a:fld id="{A93462FF-2BC6-B34F-ABED-AA6D55A899E4}" type="slidenum">
              <a:rPr lang="en-GB" smtClean="0"/>
              <a:t>18</a:t>
            </a:fld>
            <a:endParaRPr lang="en-GB"/>
          </a:p>
        </p:txBody>
      </p:sp>
    </p:spTree>
    <p:extLst>
      <p:ext uri="{BB962C8B-B14F-4D97-AF65-F5344CB8AC3E}">
        <p14:creationId xmlns:p14="http://schemas.microsoft.com/office/powerpoint/2010/main" val="1114739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b="1" dirty="0" smtClean="0"/>
              <a:t>User </a:t>
            </a:r>
            <a:r>
              <a:rPr lang="it-IT" b="1" dirty="0" err="1" smtClean="0"/>
              <a:t>manual</a:t>
            </a:r>
            <a:r>
              <a:rPr lang="it-IT" b="1" dirty="0" smtClean="0"/>
              <a:t>:</a:t>
            </a:r>
            <a:r>
              <a:rPr lang="it-IT" dirty="0" smtClean="0"/>
              <a:t> </a:t>
            </a:r>
            <a:r>
              <a:rPr lang="en-GB" dirty="0" smtClean="0"/>
              <a:t>http://</a:t>
            </a:r>
            <a:r>
              <a:rPr lang="en-GB" dirty="0" err="1" smtClean="0"/>
              <a:t>www.vph-share.eu</a:t>
            </a:r>
            <a:r>
              <a:rPr lang="en-GB" dirty="0" smtClean="0"/>
              <a:t>/content/workflow-execution-</a:t>
            </a:r>
            <a:r>
              <a:rPr lang="en-GB" dirty="0" err="1" smtClean="0"/>
              <a:t>taverna</a:t>
            </a:r>
            <a:r>
              <a:rPr lang="en-GB" dirty="0" smtClean="0"/>
              <a:t>-online</a:t>
            </a:r>
            <a:endParaRPr lang="it-IT" dirty="0" smtClean="0"/>
          </a:p>
        </p:txBody>
      </p:sp>
      <p:sp>
        <p:nvSpPr>
          <p:cNvPr id="4" name="Segnaposto numero diapositiva 3"/>
          <p:cNvSpPr>
            <a:spLocks noGrp="1"/>
          </p:cNvSpPr>
          <p:nvPr>
            <p:ph type="sldNum" sz="quarter" idx="10"/>
          </p:nvPr>
        </p:nvSpPr>
        <p:spPr/>
        <p:txBody>
          <a:bodyPr/>
          <a:lstStyle/>
          <a:p>
            <a:fld id="{A93462FF-2BC6-B34F-ABED-AA6D55A899E4}" type="slidenum">
              <a:rPr lang="en-GB" smtClean="0"/>
              <a:t>19</a:t>
            </a:fld>
            <a:endParaRPr lang="en-GB"/>
          </a:p>
        </p:txBody>
      </p:sp>
    </p:spTree>
    <p:extLst>
      <p:ext uri="{BB962C8B-B14F-4D97-AF65-F5344CB8AC3E}">
        <p14:creationId xmlns:p14="http://schemas.microsoft.com/office/powerpoint/2010/main" val="1114739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2</a:t>
            </a:fld>
            <a:endParaRPr lang="en-GB"/>
          </a:p>
        </p:txBody>
      </p:sp>
    </p:spTree>
    <p:extLst>
      <p:ext uri="{BB962C8B-B14F-4D97-AF65-F5344CB8AC3E}">
        <p14:creationId xmlns:p14="http://schemas.microsoft.com/office/powerpoint/2010/main" val="3940125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b="1" dirty="0" smtClean="0"/>
              <a:t>User </a:t>
            </a:r>
            <a:r>
              <a:rPr lang="it-IT" b="1" dirty="0" err="1" smtClean="0"/>
              <a:t>manual</a:t>
            </a:r>
            <a:r>
              <a:rPr lang="it-IT" b="1" dirty="0" smtClean="0"/>
              <a:t>:</a:t>
            </a:r>
            <a:r>
              <a:rPr lang="it-IT" dirty="0" smtClean="0"/>
              <a:t> </a:t>
            </a:r>
            <a:r>
              <a:rPr lang="en-GB" dirty="0" smtClean="0"/>
              <a:t>http://</a:t>
            </a:r>
            <a:r>
              <a:rPr lang="en-GB" dirty="0" err="1" smtClean="0"/>
              <a:t>www.vph-share.eu</a:t>
            </a:r>
            <a:r>
              <a:rPr lang="en-GB" dirty="0" smtClean="0"/>
              <a:t>/content/workflow-execution-</a:t>
            </a:r>
            <a:r>
              <a:rPr lang="en-GB" dirty="0" err="1" smtClean="0"/>
              <a:t>taverna</a:t>
            </a:r>
            <a:r>
              <a:rPr lang="en-GB" dirty="0" smtClean="0"/>
              <a:t>-online</a:t>
            </a:r>
            <a:endParaRPr lang="it-IT" dirty="0" smtClean="0"/>
          </a:p>
        </p:txBody>
      </p:sp>
      <p:sp>
        <p:nvSpPr>
          <p:cNvPr id="4" name="Segnaposto numero diapositiva 3"/>
          <p:cNvSpPr>
            <a:spLocks noGrp="1"/>
          </p:cNvSpPr>
          <p:nvPr>
            <p:ph type="sldNum" sz="quarter" idx="10"/>
          </p:nvPr>
        </p:nvSpPr>
        <p:spPr/>
        <p:txBody>
          <a:bodyPr/>
          <a:lstStyle/>
          <a:p>
            <a:fld id="{A93462FF-2BC6-B34F-ABED-AA6D55A899E4}" type="slidenum">
              <a:rPr lang="en-GB" smtClean="0"/>
              <a:t>20</a:t>
            </a:fld>
            <a:endParaRPr lang="en-GB"/>
          </a:p>
        </p:txBody>
      </p:sp>
    </p:spTree>
    <p:extLst>
      <p:ext uri="{BB962C8B-B14F-4D97-AF65-F5344CB8AC3E}">
        <p14:creationId xmlns:p14="http://schemas.microsoft.com/office/powerpoint/2010/main" val="2613763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b="1" dirty="0" smtClean="0"/>
              <a:t>User </a:t>
            </a:r>
            <a:r>
              <a:rPr lang="it-IT" b="1" dirty="0" err="1" smtClean="0"/>
              <a:t>manual</a:t>
            </a:r>
            <a:r>
              <a:rPr lang="it-IT" b="1" dirty="0" smtClean="0"/>
              <a:t>:</a:t>
            </a:r>
            <a:r>
              <a:rPr lang="it-IT" dirty="0" smtClean="0"/>
              <a:t> </a:t>
            </a:r>
            <a:r>
              <a:rPr lang="en-GB" dirty="0" smtClean="0"/>
              <a:t>http://</a:t>
            </a:r>
            <a:r>
              <a:rPr lang="en-GB" dirty="0" err="1" smtClean="0"/>
              <a:t>www.vph-share.eu</a:t>
            </a:r>
            <a:r>
              <a:rPr lang="en-GB" dirty="0" smtClean="0"/>
              <a:t>/content/workflow-execution-</a:t>
            </a:r>
            <a:r>
              <a:rPr lang="en-GB" dirty="0" err="1" smtClean="0"/>
              <a:t>taverna</a:t>
            </a:r>
            <a:r>
              <a:rPr lang="en-GB" dirty="0" smtClean="0"/>
              <a:t>-online</a:t>
            </a:r>
            <a:endParaRPr lang="it-IT" dirty="0" smtClean="0"/>
          </a:p>
        </p:txBody>
      </p:sp>
      <p:sp>
        <p:nvSpPr>
          <p:cNvPr id="4" name="Segnaposto numero diapositiva 3"/>
          <p:cNvSpPr>
            <a:spLocks noGrp="1"/>
          </p:cNvSpPr>
          <p:nvPr>
            <p:ph type="sldNum" sz="quarter" idx="10"/>
          </p:nvPr>
        </p:nvSpPr>
        <p:spPr/>
        <p:txBody>
          <a:bodyPr/>
          <a:lstStyle/>
          <a:p>
            <a:fld id="{A93462FF-2BC6-B34F-ABED-AA6D55A899E4}" type="slidenum">
              <a:rPr lang="en-GB" smtClean="0"/>
              <a:t>21</a:t>
            </a:fld>
            <a:endParaRPr lang="en-GB"/>
          </a:p>
        </p:txBody>
      </p:sp>
    </p:spTree>
    <p:extLst>
      <p:ext uri="{BB962C8B-B14F-4D97-AF65-F5344CB8AC3E}">
        <p14:creationId xmlns:p14="http://schemas.microsoft.com/office/powerpoint/2010/main" val="2613763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1" dirty="0" smtClean="0"/>
              <a:t>User manual:</a:t>
            </a:r>
            <a:r>
              <a:rPr lang="en-US" dirty="0" smtClean="0"/>
              <a:t> http://</a:t>
            </a:r>
            <a:r>
              <a:rPr lang="en-US" dirty="0" err="1" smtClean="0"/>
              <a:t>www.vph-share.eu</a:t>
            </a:r>
            <a:r>
              <a:rPr lang="en-US" dirty="0" smtClean="0"/>
              <a:t>/content/grant-permissions</a:t>
            </a:r>
            <a:endParaRPr lang="it-IT" dirty="0"/>
          </a:p>
        </p:txBody>
      </p:sp>
      <p:sp>
        <p:nvSpPr>
          <p:cNvPr id="4" name="Segnaposto numero diapositiva 3"/>
          <p:cNvSpPr>
            <a:spLocks noGrp="1"/>
          </p:cNvSpPr>
          <p:nvPr>
            <p:ph type="sldNum" sz="quarter" idx="10"/>
          </p:nvPr>
        </p:nvSpPr>
        <p:spPr/>
        <p:txBody>
          <a:bodyPr/>
          <a:lstStyle/>
          <a:p>
            <a:fld id="{A93462FF-2BC6-B34F-ABED-AA6D55A899E4}" type="slidenum">
              <a:rPr lang="en-GB" smtClean="0"/>
              <a:t>22</a:t>
            </a:fld>
            <a:endParaRPr lang="en-GB"/>
          </a:p>
        </p:txBody>
      </p:sp>
    </p:spTree>
    <p:extLst>
      <p:ext uri="{BB962C8B-B14F-4D97-AF65-F5344CB8AC3E}">
        <p14:creationId xmlns:p14="http://schemas.microsoft.com/office/powerpoint/2010/main" val="1595850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23</a:t>
            </a:fld>
            <a:endParaRPr lang="en-GB"/>
          </a:p>
        </p:txBody>
      </p:sp>
    </p:spTree>
    <p:extLst>
      <p:ext uri="{BB962C8B-B14F-4D97-AF65-F5344CB8AC3E}">
        <p14:creationId xmlns:p14="http://schemas.microsoft.com/office/powerpoint/2010/main" val="3438912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endParaRPr lang="en-GB" b="0" baseline="0" dirty="0" smtClean="0"/>
          </a:p>
          <a:p>
            <a:pPr marL="171450" indent="-171450">
              <a:buFont typeface="Arial"/>
              <a:buChar char="•"/>
            </a:pPr>
            <a:endParaRPr lang="en-US" b="1" baseline="0"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24</a:t>
            </a:fld>
            <a:endParaRPr lang="en-GB"/>
          </a:p>
        </p:txBody>
      </p:sp>
    </p:spTree>
    <p:extLst>
      <p:ext uri="{BB962C8B-B14F-4D97-AF65-F5344CB8AC3E}">
        <p14:creationId xmlns:p14="http://schemas.microsoft.com/office/powerpoint/2010/main" val="585423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endParaRPr lang="en-GB" b="0" baseline="0" dirty="0" smtClean="0"/>
          </a:p>
          <a:p>
            <a:pPr marL="171450" indent="-171450">
              <a:buFont typeface="Arial"/>
              <a:buChar char="•"/>
            </a:pPr>
            <a:endParaRPr lang="en-US" b="1" baseline="0"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25</a:t>
            </a:fld>
            <a:endParaRPr lang="en-GB"/>
          </a:p>
        </p:txBody>
      </p:sp>
    </p:spTree>
    <p:extLst>
      <p:ext uri="{BB962C8B-B14F-4D97-AF65-F5344CB8AC3E}">
        <p14:creationId xmlns:p14="http://schemas.microsoft.com/office/powerpoint/2010/main" val="2849624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3</a:t>
            </a:fld>
            <a:endParaRPr lang="en-GB"/>
          </a:p>
        </p:txBody>
      </p:sp>
    </p:spTree>
    <p:extLst>
      <p:ext uri="{BB962C8B-B14F-4D97-AF65-F5344CB8AC3E}">
        <p14:creationId xmlns:p14="http://schemas.microsoft.com/office/powerpoint/2010/main" val="2297495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Describe our</a:t>
            </a:r>
            <a:r>
              <a:rPr lang="en-US" baseline="0" dirty="0" smtClean="0"/>
              <a:t> current mix of partners and collaborators</a:t>
            </a:r>
            <a:endParaRPr lang="en-US"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4</a:t>
            </a:fld>
            <a:endParaRPr lang="en-GB"/>
          </a:p>
        </p:txBody>
      </p:sp>
    </p:spTree>
    <p:extLst>
      <p:ext uri="{BB962C8B-B14F-4D97-AF65-F5344CB8AC3E}">
        <p14:creationId xmlns:p14="http://schemas.microsoft.com/office/powerpoint/2010/main" val="3526557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5</a:t>
            </a:fld>
            <a:endParaRPr lang="en-GB"/>
          </a:p>
        </p:txBody>
      </p:sp>
    </p:spTree>
    <p:extLst>
      <p:ext uri="{BB962C8B-B14F-4D97-AF65-F5344CB8AC3E}">
        <p14:creationId xmlns:p14="http://schemas.microsoft.com/office/powerpoint/2010/main" val="3021390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6</a:t>
            </a:fld>
            <a:endParaRPr lang="en-GB"/>
          </a:p>
        </p:txBody>
      </p:sp>
    </p:spTree>
    <p:extLst>
      <p:ext uri="{BB962C8B-B14F-4D97-AF65-F5344CB8AC3E}">
        <p14:creationId xmlns:p14="http://schemas.microsoft.com/office/powerpoint/2010/main" val="227239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7</a:t>
            </a:fld>
            <a:endParaRPr lang="en-GB"/>
          </a:p>
        </p:txBody>
      </p:sp>
    </p:spTree>
    <p:extLst>
      <p:ext uri="{BB962C8B-B14F-4D97-AF65-F5344CB8AC3E}">
        <p14:creationId xmlns:p14="http://schemas.microsoft.com/office/powerpoint/2010/main" val="868376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8</a:t>
            </a:fld>
            <a:endParaRPr lang="en-GB"/>
          </a:p>
        </p:txBody>
      </p:sp>
    </p:spTree>
    <p:extLst>
      <p:ext uri="{BB962C8B-B14F-4D97-AF65-F5344CB8AC3E}">
        <p14:creationId xmlns:p14="http://schemas.microsoft.com/office/powerpoint/2010/main" val="2294685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9</a:t>
            </a:fld>
            <a:endParaRPr lang="en-GB"/>
          </a:p>
        </p:txBody>
      </p:sp>
    </p:spTree>
    <p:extLst>
      <p:ext uri="{BB962C8B-B14F-4D97-AF65-F5344CB8AC3E}">
        <p14:creationId xmlns:p14="http://schemas.microsoft.com/office/powerpoint/2010/main" val="2506505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6151801"/>
            <a:ext cx="9144000" cy="61237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userDrawn="1"/>
        </p:nvSpPr>
        <p:spPr>
          <a:xfrm>
            <a:off x="-685799" y="685800"/>
            <a:ext cx="2623928" cy="914400"/>
          </a:xfrm>
          <a:prstGeom prst="roundRect">
            <a:avLst>
              <a:gd name="adj" fmla="val 11136"/>
            </a:avLst>
          </a:prstGeom>
          <a:solidFill>
            <a:srgbClr val="999999">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1066799" y="1923387"/>
            <a:ext cx="7401889" cy="1353213"/>
          </a:xfrm>
        </p:spPr>
        <p:txBody>
          <a:bodyPr anchor="t">
            <a:normAutofit/>
          </a:bodyPr>
          <a:lstStyle/>
          <a:p>
            <a:r>
              <a:rPr lang="en-US" dirty="0" smtClean="0"/>
              <a:t>Click to edit Master title style</a:t>
            </a:r>
            <a:endParaRPr lang="en-US" dirty="0"/>
          </a:p>
        </p:txBody>
      </p:sp>
      <p:sp>
        <p:nvSpPr>
          <p:cNvPr id="3" name="Subtitle 2"/>
          <p:cNvSpPr>
            <a:spLocks noGrp="1"/>
          </p:cNvSpPr>
          <p:nvPr>
            <p:ph type="subTitle" idx="1"/>
          </p:nvPr>
        </p:nvSpPr>
        <p:spPr>
          <a:xfrm>
            <a:off x="1066799" y="3450051"/>
            <a:ext cx="7407193" cy="969549"/>
          </a:xfrm>
        </p:spPr>
        <p:txBody>
          <a:bodyPr>
            <a:normAutofit/>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5" name="Text Placeholder 4"/>
          <p:cNvSpPr>
            <a:spLocks noGrp="1"/>
          </p:cNvSpPr>
          <p:nvPr>
            <p:ph type="body" sz="quarter" idx="10"/>
          </p:nvPr>
        </p:nvSpPr>
        <p:spPr>
          <a:xfrm>
            <a:off x="1066800" y="4597569"/>
            <a:ext cx="7407275" cy="685800"/>
          </a:xfrm>
        </p:spPr>
        <p:txBody>
          <a:bodyPr>
            <a:normAutofit/>
          </a:bodyPr>
          <a:lstStyle>
            <a:lvl1pPr marL="0" indent="0">
              <a:buNone/>
              <a:defRPr sz="1800"/>
            </a:lvl1pPr>
          </a:lstStyle>
          <a:p>
            <a:pPr lvl="0"/>
            <a:endParaRPr lang="en-GB"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43800" y="154866"/>
            <a:ext cx="1412377" cy="959651"/>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52400" y="5542201"/>
            <a:ext cx="1542855" cy="1219200"/>
          </a:xfrm>
          <a:prstGeom prst="rect">
            <a:avLst/>
          </a:prstGeom>
        </p:spPr>
      </p:pic>
      <p:pic>
        <p:nvPicPr>
          <p:cNvPr id="12" name="Immagine 9" descr="health.png"/>
          <p:cNvPicPr>
            <a:picLocks noChangeAspect="1"/>
          </p:cNvPicPr>
          <p:nvPr userDrawn="1"/>
        </p:nvPicPr>
        <p:blipFill>
          <a:blip r:embed="rId5"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7848600" y="6286341"/>
            <a:ext cx="1143000" cy="477838"/>
          </a:xfrm>
          <a:prstGeom prst="rect">
            <a:avLst/>
          </a:prstGeom>
          <a:solidFill>
            <a:srgbClr val="F0F0F0"/>
          </a:solid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5"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Red Slide">
    <p:bg>
      <p:bgPr>
        <a:solidFill>
          <a:srgbClr val="C0392B"/>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0"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2"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104037774"/>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3" name="Picture 12"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4" name="TextBox 13"/>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12428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animEffect transition="in" filter="fade">
                                      <p:cBhvr>
                                        <p:cTn id="18" dur="1000"/>
                                        <p:tgtEl>
                                          <p:spTgt spid="22">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Purple Slide">
    <p:bg>
      <p:bgPr>
        <a:solidFill>
          <a:srgbClr val="8E44AD"/>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9"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2278921183"/>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5" name="Picture 14"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6" name="TextBox 1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60829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1000"/>
                                        <p:tgtEl>
                                          <p:spTgt spid="1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Orange Slide">
    <p:bg>
      <p:bgPr>
        <a:solidFill>
          <a:srgbClr val="F39C12"/>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2" name="Title 1"/>
          <p:cNvSpPr>
            <a:spLocks noGrp="1"/>
          </p:cNvSpPr>
          <p:nvPr>
            <p:ph type="ctrTitle" hasCustomPrompt="1"/>
          </p:nvPr>
        </p:nvSpPr>
        <p:spPr>
          <a:xfrm>
            <a:off x="1066799" y="1923387"/>
            <a:ext cx="7401889" cy="743613"/>
          </a:xfrm>
        </p:spPr>
        <p:txBody>
          <a:bodyPr anchor="t"/>
          <a:lstStyle>
            <a:lvl1pPr>
              <a:defRPr sz="3600" baseline="0">
                <a:solidFill>
                  <a:srgbClr val="515151"/>
                </a:solidFill>
              </a:defRPr>
            </a:lvl1pPr>
          </a:lstStyle>
          <a:p>
            <a:r>
              <a:rPr lang="en-US" dirty="0" smtClean="0"/>
              <a:t>Click to edit Title</a:t>
            </a:r>
            <a:endParaRPr lang="en-US" dirty="0"/>
          </a:p>
        </p:txBody>
      </p:sp>
      <p:sp>
        <p:nvSpPr>
          <p:cNvPr id="23"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898989"/>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4"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latin typeface="Open Sans"/>
                <a:cs typeface="Open Sans"/>
              </a:defRPr>
            </a:lvl1pPr>
          </a:lstStyle>
          <a:p>
            <a:pPr lvl="0"/>
            <a:r>
              <a:rPr lang="en-GB" dirty="0" smtClean="0"/>
              <a:t>Click to edit Subtitle</a:t>
            </a:r>
            <a:endParaRPr lang="en-GB" dirty="0"/>
          </a:p>
        </p:txBody>
      </p:sp>
      <p:graphicFrame>
        <p:nvGraphicFramePr>
          <p:cNvPr id="7" name="Table 6"/>
          <p:cNvGraphicFramePr>
            <a:graphicFrameLocks noGrp="1"/>
          </p:cNvGraphicFramePr>
          <p:nvPr userDrawn="1">
            <p:extLst>
              <p:ext uri="{D42A27DB-BD31-4B8C-83A1-F6EECF244321}">
                <p14:modId xmlns:p14="http://schemas.microsoft.com/office/powerpoint/2010/main" val="173959388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3F3F3F"/>
                          </a:solidFill>
                          <a:latin typeface="Open Sans Light"/>
                          <a:cs typeface="Open Sans Light"/>
                        </a:rPr>
                        <a:t>© </a:t>
                      </a:r>
                      <a:r>
                        <a:rPr lang="en-GB" sz="1100" b="0" dirty="0" smtClean="0">
                          <a:solidFill>
                            <a:srgbClr val="3F3F3F"/>
                          </a:solidFill>
                          <a:latin typeface="Open Sans"/>
                          <a:cs typeface="Open Sans"/>
                        </a:rPr>
                        <a:t>VPH-Share</a:t>
                      </a:r>
                      <a:r>
                        <a:rPr lang="en-GB" sz="1100" b="0" dirty="0" smtClean="0">
                          <a:solidFill>
                            <a:srgbClr val="3F3F3F"/>
                          </a:solidFill>
                          <a:latin typeface="Open Sans Light"/>
                          <a:cs typeface="Open Sans Light"/>
                        </a:rPr>
                        <a:t> 2014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3F3F3F"/>
                          </a:solidFill>
                          <a:latin typeface="Open Sans Light"/>
                          <a:cs typeface="Open Sans Light"/>
                        </a:rPr>
                        <a:t>Period 3 Review, 23-May-14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8" name="Picture 7"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1" name="TextBox 10"/>
          <p:cNvSpPr txBox="1"/>
          <p:nvPr userDrawn="1"/>
        </p:nvSpPr>
        <p:spPr>
          <a:xfrm>
            <a:off x="8610600" y="6390706"/>
            <a:ext cx="457200" cy="261610"/>
          </a:xfrm>
          <a:prstGeom prst="rect">
            <a:avLst/>
          </a:prstGeom>
          <a:noFill/>
        </p:spPr>
        <p:txBody>
          <a:bodyPr wrap="square" rtlCol="0">
            <a:spAutoFit/>
          </a:bodyPr>
          <a:lstStyle/>
          <a:p>
            <a:pPr algn="r"/>
            <a:fld id="{FD4B33E6-A0C3-42A7-BCF6-8F8C890E75F4}" type="slidenum">
              <a:rPr lang="en-GB" sz="1100" smtClean="0">
                <a:solidFill>
                  <a:srgbClr val="3F3F3F"/>
                </a:solidFill>
                <a:latin typeface="Open Sans Light"/>
                <a:cs typeface="Open Sans Light"/>
              </a:rPr>
              <a:pPr algn="r"/>
              <a:t>‹#›</a:t>
            </a:fld>
            <a:endParaRPr lang="en-GB" sz="1100" dirty="0">
              <a:solidFill>
                <a:srgbClr val="3F3F3F"/>
              </a:solidFill>
              <a:latin typeface="Open Sans Light"/>
              <a:cs typeface="Open Sans Light"/>
            </a:endParaRPr>
          </a:p>
        </p:txBody>
      </p:sp>
    </p:spTree>
    <p:extLst>
      <p:ext uri="{BB962C8B-B14F-4D97-AF65-F5344CB8AC3E}">
        <p14:creationId xmlns:p14="http://schemas.microsoft.com/office/powerpoint/2010/main" val="334128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fade">
                                      <p:cBhvr>
                                        <p:cTn id="18" dur="1000"/>
                                        <p:tgtEl>
                                          <p:spTgt spid="2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10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Orange Polyg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2" name="Title 1"/>
          <p:cNvSpPr>
            <a:spLocks noGrp="1"/>
          </p:cNvSpPr>
          <p:nvPr>
            <p:ph type="ctrTitle" hasCustomPrompt="1"/>
          </p:nvPr>
        </p:nvSpPr>
        <p:spPr>
          <a:xfrm>
            <a:off x="1066799" y="1923387"/>
            <a:ext cx="7401889" cy="743613"/>
          </a:xfrm>
        </p:spPr>
        <p:txBody>
          <a:bodyPr anchor="t"/>
          <a:lstStyle>
            <a:lvl1pPr>
              <a:defRPr sz="3600" baseline="0">
                <a:solidFill>
                  <a:srgbClr val="515151"/>
                </a:solidFill>
              </a:defRPr>
            </a:lvl1pPr>
          </a:lstStyle>
          <a:p>
            <a:r>
              <a:rPr lang="en-US" dirty="0" smtClean="0"/>
              <a:t>Click to edit Title</a:t>
            </a:r>
            <a:endParaRPr lang="en-US" dirty="0"/>
          </a:p>
        </p:txBody>
      </p:sp>
      <p:sp>
        <p:nvSpPr>
          <p:cNvPr id="23"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898989"/>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4"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latin typeface="Open Sans"/>
                <a:cs typeface="Open Sans"/>
              </a:defRPr>
            </a:lvl1pPr>
          </a:lstStyle>
          <a:p>
            <a:pPr lvl="0"/>
            <a:r>
              <a:rPr lang="en-GB" dirty="0" smtClean="0"/>
              <a:t>Click to edit Subtitle</a:t>
            </a:r>
            <a:endParaRPr lang="en-GB" dirty="0"/>
          </a:p>
        </p:txBody>
      </p:sp>
      <p:graphicFrame>
        <p:nvGraphicFramePr>
          <p:cNvPr id="11" name="Table 10"/>
          <p:cNvGraphicFramePr>
            <a:graphicFrameLocks noGrp="1"/>
          </p:cNvGraphicFramePr>
          <p:nvPr userDrawn="1">
            <p:extLst>
              <p:ext uri="{D42A27DB-BD31-4B8C-83A1-F6EECF244321}">
                <p14:modId xmlns:p14="http://schemas.microsoft.com/office/powerpoint/2010/main" val="100011529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3F3F3F"/>
                          </a:solidFill>
                          <a:latin typeface="Open Sans Light"/>
                          <a:cs typeface="Open Sans Light"/>
                        </a:rPr>
                        <a:t>© </a:t>
                      </a:r>
                      <a:r>
                        <a:rPr lang="en-GB" sz="1100" b="0" dirty="0" smtClean="0">
                          <a:solidFill>
                            <a:srgbClr val="3F3F3F"/>
                          </a:solidFill>
                          <a:latin typeface="Open Sans"/>
                          <a:cs typeface="Open Sans"/>
                        </a:rPr>
                        <a:t>VPH-Share</a:t>
                      </a:r>
                      <a:r>
                        <a:rPr lang="en-GB" sz="1100" b="0" dirty="0" smtClean="0">
                          <a:solidFill>
                            <a:srgbClr val="3F3F3F"/>
                          </a:solidFill>
                          <a:latin typeface="Open Sans Light"/>
                          <a:cs typeface="Open Sans Light"/>
                        </a:rPr>
                        <a:t> 2014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3F3F3F"/>
                          </a:solidFill>
                          <a:latin typeface="Open Sans Light"/>
                          <a:cs typeface="Open Sans Light"/>
                        </a:rPr>
                        <a:t>Period 3 Review, 23-May-14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3" name="Picture 12" descr="vph_share_icon_128.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5" name="TextBox 14"/>
          <p:cNvSpPr txBox="1"/>
          <p:nvPr userDrawn="1"/>
        </p:nvSpPr>
        <p:spPr>
          <a:xfrm>
            <a:off x="8610600" y="6390706"/>
            <a:ext cx="457200" cy="261610"/>
          </a:xfrm>
          <a:prstGeom prst="rect">
            <a:avLst/>
          </a:prstGeom>
          <a:noFill/>
        </p:spPr>
        <p:txBody>
          <a:bodyPr wrap="square" rtlCol="0">
            <a:spAutoFit/>
          </a:bodyPr>
          <a:lstStyle/>
          <a:p>
            <a:pPr algn="r"/>
            <a:fld id="{FD4B33E6-A0C3-42A7-BCF6-8F8C890E75F4}" type="slidenum">
              <a:rPr lang="en-GB" sz="1100" smtClean="0">
                <a:solidFill>
                  <a:srgbClr val="3F3F3F"/>
                </a:solidFill>
                <a:latin typeface="Open Sans Light"/>
                <a:cs typeface="Open Sans Light"/>
              </a:rPr>
              <a:pPr algn="r"/>
              <a:t>‹#›</a:t>
            </a:fld>
            <a:endParaRPr lang="en-GB" sz="1100" dirty="0">
              <a:solidFill>
                <a:srgbClr val="3F3F3F"/>
              </a:solidFill>
              <a:latin typeface="Open Sans Light"/>
              <a:cs typeface="Open Sans Light"/>
            </a:endParaRPr>
          </a:p>
        </p:txBody>
      </p:sp>
    </p:spTree>
    <p:extLst>
      <p:ext uri="{BB962C8B-B14F-4D97-AF65-F5344CB8AC3E}">
        <p14:creationId xmlns:p14="http://schemas.microsoft.com/office/powerpoint/2010/main" val="368902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fade">
                                      <p:cBhvr>
                                        <p:cTn id="18" dur="1000"/>
                                        <p:tgtEl>
                                          <p:spTgt spid="2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10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Grey Slide">
    <p:bg>
      <p:bgPr>
        <a:solidFill>
          <a:srgbClr val="3F3F3F"/>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3"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4"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706960859"/>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7" name="TextBox 1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17641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10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gue Grey Slide">
    <p:bg>
      <p:bgPr>
        <a:solidFill>
          <a:srgbClr val="2C3E50"/>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3"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4"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320638075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7" name="TextBox 1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149461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10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gue Red Slide">
    <p:bg>
      <p:bgPr>
        <a:solidFill>
          <a:srgbClr val="7F8C8D"/>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9"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3434230480"/>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5" name="Picture 14"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6" name="TextBox 1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99665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1000"/>
                                        <p:tgtEl>
                                          <p:spTgt spid="1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13" name="Rounded Rectangle 12"/>
          <p:cNvSpPr/>
          <p:nvPr userDrawn="1"/>
        </p:nvSpPr>
        <p:spPr>
          <a:xfrm>
            <a:off x="7239000"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5" name="Picture 14"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04485" y="723900"/>
            <a:ext cx="772715" cy="838200"/>
          </a:xfrm>
          <a:prstGeom prst="rect">
            <a:avLst/>
          </a:prstGeom>
        </p:spPr>
      </p:pic>
      <p:cxnSp>
        <p:nvCxnSpPr>
          <p:cNvPr id="16" name="Straight Connector 15"/>
          <p:cNvCxnSpPr/>
          <p:nvPr userDrawn="1"/>
        </p:nvCxnSpPr>
        <p:spPr>
          <a:xfrm>
            <a:off x="6248400" y="1134742"/>
            <a:ext cx="0" cy="478766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Text Placeholder 5"/>
          <p:cNvSpPr>
            <a:spLocks noGrp="1"/>
          </p:cNvSpPr>
          <p:nvPr>
            <p:ph type="body" sz="quarter" idx="11" hasCustomPrompt="1"/>
          </p:nvPr>
        </p:nvSpPr>
        <p:spPr>
          <a:xfrm>
            <a:off x="7010400" y="3738856"/>
            <a:ext cx="1676400" cy="2177702"/>
          </a:xfrm>
        </p:spPr>
        <p:txBody>
          <a:bodyPr>
            <a:normAutofit/>
          </a:bodyPr>
          <a:lstStyle>
            <a:lvl1pPr marL="0" indent="0" algn="l">
              <a:buNone/>
              <a:defRPr sz="1600" baseline="0">
                <a:solidFill>
                  <a:srgbClr val="3F3F3F"/>
                </a:solidFill>
              </a:defRPr>
            </a:lvl1pPr>
            <a:lvl2pPr>
              <a:defRPr>
                <a:solidFill>
                  <a:srgbClr val="E0E0E0"/>
                </a:solidFill>
              </a:defRPr>
            </a:lvl2pPr>
            <a:lvl3pPr>
              <a:defRPr>
                <a:solidFill>
                  <a:srgbClr val="E0E0E0"/>
                </a:solidFill>
              </a:defRPr>
            </a:lvl3pPr>
            <a:lvl4pPr>
              <a:defRPr>
                <a:solidFill>
                  <a:srgbClr val="E0E0E0"/>
                </a:solidFill>
              </a:defRPr>
            </a:lvl4pPr>
            <a:lvl5pPr>
              <a:defRPr>
                <a:solidFill>
                  <a:srgbClr val="E0E0E0"/>
                </a:solidFill>
              </a:defRPr>
            </a:lvl5pPr>
          </a:lstStyle>
          <a:p>
            <a:pPr lvl="0"/>
            <a:r>
              <a:rPr lang="en-GB" dirty="0" smtClean="0"/>
              <a:t>Contact Information</a:t>
            </a:r>
            <a:endParaRPr lang="en-GB" dirty="0"/>
          </a:p>
        </p:txBody>
      </p:sp>
      <p:sp>
        <p:nvSpPr>
          <p:cNvPr id="37" name="Content Placeholder 3"/>
          <p:cNvSpPr>
            <a:spLocks noGrp="1"/>
          </p:cNvSpPr>
          <p:nvPr>
            <p:ph sz="half" idx="2" hasCustomPrompt="1"/>
          </p:nvPr>
        </p:nvSpPr>
        <p:spPr>
          <a:xfrm>
            <a:off x="7200106" y="1987620"/>
            <a:ext cx="1296988" cy="1223636"/>
          </a:xfrm>
        </p:spPr>
        <p:txBody>
          <a:bodyPr anchor="ctr">
            <a:normAutofit/>
          </a:bodyPr>
          <a:lstStyle>
            <a:lvl1pPr marL="0" indent="0" algn="ctr">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Author Image</a:t>
            </a:r>
            <a:endParaRPr lang="en-US" dirty="0"/>
          </a:p>
        </p:txBody>
      </p:sp>
      <p:sp>
        <p:nvSpPr>
          <p:cNvPr id="4" name="TextBox 3"/>
          <p:cNvSpPr txBox="1"/>
          <p:nvPr userDrawn="1"/>
        </p:nvSpPr>
        <p:spPr>
          <a:xfrm>
            <a:off x="3648203" y="4671902"/>
            <a:ext cx="902811"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Google+:</a:t>
            </a:r>
          </a:p>
          <a:p>
            <a:pPr algn="ctr"/>
            <a:r>
              <a:rPr lang="en-GB" sz="1100" u="none" dirty="0" smtClean="0">
                <a:solidFill>
                  <a:srgbClr val="999999"/>
                </a:solidFill>
                <a:latin typeface="Open Sans Semibold"/>
                <a:cs typeface="Open Sans Semibold"/>
              </a:rPr>
              <a:t>VPH-Share</a:t>
            </a:r>
          </a:p>
        </p:txBody>
      </p:sp>
      <p:pic>
        <p:nvPicPr>
          <p:cNvPr id="40" name="Picture 39" descr="email.png"/>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4279690" y="1961980"/>
            <a:ext cx="828000" cy="828000"/>
          </a:xfrm>
          <a:prstGeom prst="rect">
            <a:avLst/>
          </a:prstGeom>
        </p:spPr>
      </p:pic>
      <p:sp>
        <p:nvSpPr>
          <p:cNvPr id="39" name="TextBox 38"/>
          <p:cNvSpPr txBox="1"/>
          <p:nvPr userDrawn="1"/>
        </p:nvSpPr>
        <p:spPr>
          <a:xfrm>
            <a:off x="2863463" y="2906431"/>
            <a:ext cx="946399"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Twitter:</a:t>
            </a:r>
          </a:p>
          <a:p>
            <a:pPr algn="ctr"/>
            <a:r>
              <a:rPr lang="en-GB" sz="1100" dirty="0" smtClean="0">
                <a:solidFill>
                  <a:srgbClr val="999999"/>
                </a:solidFill>
                <a:latin typeface="Open Sans Semibold"/>
                <a:cs typeface="Open Sans Semibold"/>
              </a:rPr>
              <a:t>@</a:t>
            </a:r>
            <a:r>
              <a:rPr lang="en-GB" sz="1100" dirty="0" err="1" smtClean="0">
                <a:solidFill>
                  <a:srgbClr val="999999"/>
                </a:solidFill>
                <a:latin typeface="Open Sans Semibold"/>
                <a:cs typeface="Open Sans Semibold"/>
              </a:rPr>
              <a:t>vphshare</a:t>
            </a:r>
            <a:endParaRPr lang="en-GB" sz="1100" dirty="0" smtClean="0">
              <a:solidFill>
                <a:srgbClr val="999999"/>
              </a:solidFill>
              <a:latin typeface="Open Sans Semibold"/>
              <a:cs typeface="Open Sans Semibold"/>
            </a:endParaRPr>
          </a:p>
        </p:txBody>
      </p:sp>
      <p:pic>
        <p:nvPicPr>
          <p:cNvPr id="52" name="Picture 2"/>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2935248" y="1987620"/>
            <a:ext cx="803074"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userDrawn="1"/>
        </p:nvSpPr>
        <p:spPr>
          <a:xfrm>
            <a:off x="2209800" y="4685639"/>
            <a:ext cx="902811"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Facebook:</a:t>
            </a:r>
          </a:p>
          <a:p>
            <a:pPr algn="ctr"/>
            <a:r>
              <a:rPr lang="en-GB" sz="1100" dirty="0" smtClean="0">
                <a:solidFill>
                  <a:srgbClr val="999999"/>
                </a:solidFill>
                <a:latin typeface="Open Sans Semibold"/>
                <a:cs typeface="Open Sans Semibold"/>
              </a:rPr>
              <a:t>VPH-Share</a:t>
            </a:r>
          </a:p>
        </p:txBody>
      </p:sp>
      <p:pic>
        <p:nvPicPr>
          <p:cNvPr id="54" name="Picture 53" descr="facebook500.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47811" y="3744699"/>
            <a:ext cx="826789" cy="826789"/>
          </a:xfrm>
          <a:prstGeom prst="rect">
            <a:avLst/>
          </a:prstGeom>
        </p:spPr>
      </p:pic>
      <p:pic>
        <p:nvPicPr>
          <p:cNvPr id="55" name="Picture 54" descr="googleplus-revised.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52676" y="3744699"/>
            <a:ext cx="828000" cy="828000"/>
          </a:xfrm>
          <a:prstGeom prst="rect">
            <a:avLst/>
          </a:prstGeom>
        </p:spPr>
      </p:pic>
      <p:sp>
        <p:nvSpPr>
          <p:cNvPr id="57" name="TextBox 56"/>
          <p:cNvSpPr txBox="1"/>
          <p:nvPr userDrawn="1"/>
        </p:nvSpPr>
        <p:spPr>
          <a:xfrm>
            <a:off x="3824781" y="2905492"/>
            <a:ext cx="1737819"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Email:</a:t>
            </a:r>
          </a:p>
          <a:p>
            <a:pPr algn="ctr"/>
            <a:r>
              <a:rPr lang="en-GB" sz="1100" dirty="0" err="1" smtClean="0">
                <a:solidFill>
                  <a:srgbClr val="999999"/>
                </a:solidFill>
                <a:latin typeface="Open Sans Semibold"/>
                <a:cs typeface="Open Sans Semibold"/>
              </a:rPr>
              <a:t>support@vph-share.eu</a:t>
            </a:r>
            <a:endParaRPr lang="en-GB" sz="1100" dirty="0" smtClean="0">
              <a:solidFill>
                <a:srgbClr val="999999"/>
              </a:solidFill>
              <a:latin typeface="Open Sans Semibold"/>
              <a:cs typeface="Open Sans Semibold"/>
            </a:endParaRPr>
          </a:p>
        </p:txBody>
      </p:sp>
      <p:sp>
        <p:nvSpPr>
          <p:cNvPr id="49" name="Oval 48"/>
          <p:cNvSpPr/>
          <p:nvPr userDrawn="1"/>
        </p:nvSpPr>
        <p:spPr>
          <a:xfrm>
            <a:off x="1571160" y="1979833"/>
            <a:ext cx="828000" cy="828000"/>
          </a:xfrm>
          <a:prstGeom prst="ellipse">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0" name="Picture 49" descr="vph_share_icon_128.pn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709705" y="2095034"/>
            <a:ext cx="550911" cy="597599"/>
          </a:xfrm>
          <a:prstGeom prst="rect">
            <a:avLst/>
          </a:prstGeom>
        </p:spPr>
      </p:pic>
      <p:sp>
        <p:nvSpPr>
          <p:cNvPr id="58" name="TextBox 57"/>
          <p:cNvSpPr txBox="1"/>
          <p:nvPr userDrawn="1"/>
        </p:nvSpPr>
        <p:spPr>
          <a:xfrm>
            <a:off x="1447800" y="2921379"/>
            <a:ext cx="1074721"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Webpage:</a:t>
            </a:r>
          </a:p>
          <a:p>
            <a:pPr algn="ctr"/>
            <a:r>
              <a:rPr lang="en-GB" sz="1100" dirty="0" err="1" smtClean="0">
                <a:solidFill>
                  <a:srgbClr val="999999"/>
                </a:solidFill>
                <a:latin typeface="Open Sans Semibold"/>
                <a:cs typeface="Open Sans Semibold"/>
              </a:rPr>
              <a:t>vph-share.eu</a:t>
            </a:r>
            <a:endParaRPr lang="en-GB" sz="1100" dirty="0" smtClean="0">
              <a:solidFill>
                <a:srgbClr val="999999"/>
              </a:solidFill>
              <a:latin typeface="Open Sans Semibold"/>
              <a:cs typeface="Open Sans Semibold"/>
            </a:endParaRPr>
          </a:p>
        </p:txBody>
      </p:sp>
      <p:sp>
        <p:nvSpPr>
          <p:cNvPr id="62" name="TextBox 61"/>
          <p:cNvSpPr txBox="1"/>
          <p:nvPr userDrawn="1"/>
        </p:nvSpPr>
        <p:spPr>
          <a:xfrm>
            <a:off x="457200" y="811576"/>
            <a:ext cx="3038963" cy="646331"/>
          </a:xfrm>
          <a:prstGeom prst="rect">
            <a:avLst/>
          </a:prstGeom>
          <a:noFill/>
        </p:spPr>
        <p:txBody>
          <a:bodyPr wrap="none" rtlCol="0">
            <a:spAutoFit/>
          </a:bodyPr>
          <a:lstStyle/>
          <a:p>
            <a:r>
              <a:rPr lang="en-GB" sz="3600" dirty="0" smtClean="0">
                <a:solidFill>
                  <a:srgbClr val="3F3F3F"/>
                </a:solidFill>
                <a:latin typeface="Open Sans Semibold"/>
                <a:cs typeface="Open Sans Semibold"/>
              </a:rPr>
              <a:t>CONTACT US</a:t>
            </a:r>
            <a:endParaRPr lang="en-GB" sz="3600" dirty="0">
              <a:solidFill>
                <a:srgbClr val="3F3F3F"/>
              </a:solidFill>
              <a:latin typeface="Open Sans Semibold"/>
              <a:cs typeface="Open Sans Semibold"/>
            </a:endParaRPr>
          </a:p>
        </p:txBody>
      </p:sp>
      <p:graphicFrame>
        <p:nvGraphicFramePr>
          <p:cNvPr id="24" name="Table 23"/>
          <p:cNvGraphicFramePr>
            <a:graphicFrameLocks noGrp="1"/>
          </p:cNvGraphicFramePr>
          <p:nvPr userDrawn="1">
            <p:extLst>
              <p:ext uri="{D42A27DB-BD31-4B8C-83A1-F6EECF244321}">
                <p14:modId xmlns:p14="http://schemas.microsoft.com/office/powerpoint/2010/main" val="1741016582"/>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25" name="Picture 24" descr="vph_share_icon_128.pn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26" name="TextBox 2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extLst>
      <p:ext uri="{BB962C8B-B14F-4D97-AF65-F5344CB8AC3E}">
        <p14:creationId xmlns:p14="http://schemas.microsoft.com/office/powerpoint/2010/main" val="37656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sortium Partners">
    <p:spTree>
      <p:nvGrpSpPr>
        <p:cNvPr id="1" name=""/>
        <p:cNvGrpSpPr/>
        <p:nvPr/>
      </p:nvGrpSpPr>
      <p:grpSpPr>
        <a:xfrm>
          <a:off x="0" y="0"/>
          <a:ext cx="0" cy="0"/>
          <a:chOff x="0" y="0"/>
          <a:chExt cx="0" cy="0"/>
        </a:xfrm>
      </p:grpSpPr>
      <p:sp>
        <p:nvSpPr>
          <p:cNvPr id="6" name="Rectangle 5"/>
          <p:cNvSpPr/>
          <p:nvPr userDrawn="1"/>
        </p:nvSpPr>
        <p:spPr>
          <a:xfrm>
            <a:off x="11279" y="8182"/>
            <a:ext cx="9132721" cy="6849818"/>
          </a:xfrm>
          <a:prstGeom prst="rect">
            <a:avLst/>
          </a:prstGeom>
          <a:gradFill>
            <a:gsLst>
              <a:gs pos="50000">
                <a:srgbClr val="FFFFFF"/>
              </a:gs>
              <a:gs pos="100000">
                <a:srgbClr val="E0E0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7" name="Picture 6"/>
          <p:cNvPicPr>
            <a:picLocks noChangeAspect="1"/>
          </p:cNvPicPr>
          <p:nvPr userDrawn="1"/>
        </p:nvPicPr>
        <p:blipFill>
          <a:blip r:embed="rId2"/>
          <a:stretch>
            <a:fillRect/>
          </a:stretch>
        </p:blipFill>
        <p:spPr>
          <a:xfrm>
            <a:off x="0" y="1093257"/>
            <a:ext cx="9082767" cy="5715000"/>
          </a:xfrm>
          <a:prstGeom prst="rect">
            <a:avLst/>
          </a:prstGeom>
        </p:spPr>
      </p:pic>
      <p:sp>
        <p:nvSpPr>
          <p:cNvPr id="10" name="TextBox 9"/>
          <p:cNvSpPr txBox="1"/>
          <p:nvPr userDrawn="1"/>
        </p:nvSpPr>
        <p:spPr>
          <a:xfrm>
            <a:off x="457200" y="240851"/>
            <a:ext cx="8229600" cy="825949"/>
          </a:xfrm>
          <a:prstGeom prst="rect">
            <a:avLst/>
          </a:prstGeom>
          <a:noFill/>
        </p:spPr>
        <p:txBody>
          <a:bodyPr wrap="none" rtlCol="0" anchor="ctr">
            <a:normAutofit/>
          </a:bodyPr>
          <a:lstStyle/>
          <a:p>
            <a:pPr algn="ctr"/>
            <a:r>
              <a:rPr lang="en-GB" sz="3600" dirty="0" smtClean="0">
                <a:solidFill>
                  <a:srgbClr val="3F3F3F"/>
                </a:solidFill>
                <a:latin typeface="Open Sans Semibold"/>
                <a:cs typeface="Open Sans Semibold"/>
              </a:rPr>
              <a:t>VPH-Share Consortium Partners</a:t>
            </a:r>
            <a:endParaRPr lang="en-GB" sz="3600" dirty="0">
              <a:solidFill>
                <a:srgbClr val="3F3F3F"/>
              </a:solidFill>
              <a:latin typeface="Open Sans Semibold"/>
              <a:cs typeface="Open Sans Semibold"/>
            </a:endParaRPr>
          </a:p>
        </p:txBody>
      </p:sp>
    </p:spTree>
    <p:extLst>
      <p:ext uri="{BB962C8B-B14F-4D97-AF65-F5344CB8AC3E}">
        <p14:creationId xmlns:p14="http://schemas.microsoft.com/office/powerpoint/2010/main" val="393891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gue Purple Polyg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9"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3" name="Table 12"/>
          <p:cNvGraphicFramePr>
            <a:graphicFrameLocks noGrp="1"/>
          </p:cNvGraphicFramePr>
          <p:nvPr userDrawn="1">
            <p:extLst>
              <p:ext uri="{D42A27DB-BD31-4B8C-83A1-F6EECF244321}">
                <p14:modId xmlns:p14="http://schemas.microsoft.com/office/powerpoint/2010/main" val="4245892871"/>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7" name="TextBox 1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344728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1000"/>
                                        <p:tgtEl>
                                          <p:spTgt spid="1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aphicFrame>
        <p:nvGraphicFramePr>
          <p:cNvPr id="4" name="Table 3"/>
          <p:cNvGraphicFramePr>
            <a:graphicFrameLocks noGrp="1"/>
          </p:cNvGraphicFramePr>
          <p:nvPr userDrawn="1">
            <p:extLst>
              <p:ext uri="{D42A27DB-BD31-4B8C-83A1-F6EECF244321}">
                <p14:modId xmlns:p14="http://schemas.microsoft.com/office/powerpoint/2010/main" val="4051662874"/>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5" name="Picture 4" descr="vph_share_icon_12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6" name="TextBox 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4132674896"/>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7" name="Picture 6" descr="vph_share_icon_12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8" name="TextBox 7"/>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5" name="Table 4"/>
          <p:cNvGraphicFramePr>
            <a:graphicFrameLocks noGrp="1"/>
          </p:cNvGraphicFramePr>
          <p:nvPr userDrawn="1">
            <p:extLst>
              <p:ext uri="{D42A27DB-BD31-4B8C-83A1-F6EECF244321}">
                <p14:modId xmlns:p14="http://schemas.microsoft.com/office/powerpoint/2010/main" val="919055502"/>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6" name="Picture 5" descr="vph_share_icon_12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7" name="TextBox 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ll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28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White Slide">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515151"/>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898989"/>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3"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latin typeface="Open Sans"/>
                <a:cs typeface="Open Sans"/>
              </a:defRPr>
            </a:lvl1pPr>
          </a:lstStyle>
          <a:p>
            <a:pPr lvl="0"/>
            <a:r>
              <a:rPr lang="en-GB" dirty="0" smtClean="0"/>
              <a:t>Click to edit 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309015811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5" name="Picture 14"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6" name="TextBox 1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extLst>
      <p:ext uri="{BB962C8B-B14F-4D97-AF65-F5344CB8AC3E}">
        <p14:creationId xmlns:p14="http://schemas.microsoft.com/office/powerpoint/2010/main" val="74559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Blue Slide">
    <p:bg>
      <p:bgPr>
        <a:solidFill>
          <a:srgbClr val="1F62E1"/>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2"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23"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4"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3240178861"/>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3" name="Picture 12"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4" name="TextBox 13"/>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230660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fade">
                                      <p:cBhvr>
                                        <p:cTn id="18" dur="1000"/>
                                        <p:tgtEl>
                                          <p:spTgt spid="2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10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Green Slide">
    <p:bg>
      <p:bgPr>
        <a:solidFill>
          <a:srgbClr val="27AE60"/>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3211160377"/>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7" name="TextBox 1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333381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Green Polyg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3" name="Table 12"/>
          <p:cNvGraphicFramePr>
            <a:graphicFrameLocks noGrp="1"/>
          </p:cNvGraphicFramePr>
          <p:nvPr userDrawn="1">
            <p:extLst>
              <p:ext uri="{D42A27DB-BD31-4B8C-83A1-F6EECF244321}">
                <p14:modId xmlns:p14="http://schemas.microsoft.com/office/powerpoint/2010/main" val="375754463"/>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8" name="TextBox 17"/>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272571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bg1"/>
            </a:gs>
            <a:gs pos="100000">
              <a:srgbClr val="E0E0E0">
                <a:alpha val="50000"/>
              </a:srgb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40851"/>
            <a:ext cx="8229600" cy="82594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73" r:id="rId5"/>
    <p:sldLayoutId id="2147483667" r:id="rId6"/>
    <p:sldLayoutId id="2147483666" r:id="rId7"/>
    <p:sldLayoutId id="2147483663" r:id="rId8"/>
    <p:sldLayoutId id="2147483678" r:id="rId9"/>
    <p:sldLayoutId id="2147483665" r:id="rId10"/>
    <p:sldLayoutId id="2147483664" r:id="rId11"/>
    <p:sldLayoutId id="2147483662" r:id="rId12"/>
    <p:sldLayoutId id="2147483681" r:id="rId13"/>
    <p:sldLayoutId id="2147483660" r:id="rId14"/>
    <p:sldLayoutId id="2147483672" r:id="rId15"/>
    <p:sldLayoutId id="2147483671" r:id="rId16"/>
    <p:sldLayoutId id="2147483670" r:id="rId17"/>
    <p:sldLayoutId id="2147483668" r:id="rId18"/>
    <p:sldLayoutId id="2147483682" r:id="rId1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hdr="0"/>
  <p:txStyles>
    <p:titleStyle>
      <a:lvl1pPr algn="l" defTabSz="914400" rtl="0" eaLnBrk="1" latinLnBrk="0" hangingPunct="1">
        <a:spcBef>
          <a:spcPct val="0"/>
        </a:spcBef>
        <a:buNone/>
        <a:defRPr sz="3600" kern="1200">
          <a:solidFill>
            <a:srgbClr val="515151"/>
          </a:solidFill>
          <a:latin typeface="Open Sans Semibold"/>
          <a:ea typeface="+mj-ea"/>
          <a:cs typeface="Open Sans Semibold"/>
        </a:defRPr>
      </a:lvl1pPr>
    </p:titleStyle>
    <p:bodyStyle>
      <a:lvl1pPr marL="342900" indent="-342900" algn="l" defTabSz="914400" rtl="0" eaLnBrk="1" latinLnBrk="0" hangingPunct="1">
        <a:spcBef>
          <a:spcPct val="20000"/>
        </a:spcBef>
        <a:buFont typeface="Arial" pitchFamily="34" charset="0"/>
        <a:buChar char="•"/>
        <a:defRPr sz="3200" kern="1200">
          <a:solidFill>
            <a:srgbClr val="797979"/>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2800" kern="1200">
          <a:solidFill>
            <a:srgbClr val="797979"/>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2400" kern="1200">
          <a:solidFill>
            <a:srgbClr val="797979"/>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VPH-Share Tutorial</a:t>
            </a:r>
            <a:endParaRPr lang="en-GB" dirty="0"/>
          </a:p>
        </p:txBody>
      </p:sp>
      <p:sp>
        <p:nvSpPr>
          <p:cNvPr id="3" name="Subtitle 2"/>
          <p:cNvSpPr>
            <a:spLocks noGrp="1"/>
          </p:cNvSpPr>
          <p:nvPr>
            <p:ph type="subTitle" idx="1"/>
          </p:nvPr>
        </p:nvSpPr>
        <p:spPr/>
        <p:txBody>
          <a:bodyPr>
            <a:noAutofit/>
          </a:bodyPr>
          <a:lstStyle/>
          <a:p>
            <a:r>
              <a:rPr lang="en-GB" sz="2400" dirty="0" smtClean="0">
                <a:solidFill>
                  <a:srgbClr val="C0392B"/>
                </a:solidFill>
                <a:latin typeface="Open Sans"/>
                <a:cs typeface="Open Sans"/>
              </a:rPr>
              <a:t>Portal Login &amp; Access</a:t>
            </a:r>
          </a:p>
          <a:p>
            <a:r>
              <a:rPr lang="en-GB" sz="2400" dirty="0" smtClean="0">
                <a:solidFill>
                  <a:srgbClr val="8E44AD"/>
                </a:solidFill>
                <a:latin typeface="Open Sans"/>
                <a:cs typeface="Open Sans"/>
              </a:rPr>
              <a:t>Workflow Development &amp; Orchestration</a:t>
            </a:r>
          </a:p>
          <a:p>
            <a:endParaRPr lang="en-GB" sz="2400" dirty="0"/>
          </a:p>
        </p:txBody>
      </p:sp>
    </p:spTree>
    <p:extLst>
      <p:ext uri="{BB962C8B-B14F-4D97-AF65-F5344CB8AC3E}">
        <p14:creationId xmlns:p14="http://schemas.microsoft.com/office/powerpoint/2010/main" val="113474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solidFill>
                  <a:srgbClr val="8E44AD"/>
                </a:solidFill>
              </a:rPr>
              <a:t>Video - Workflow Editing &amp; Execution</a:t>
            </a:r>
            <a:endParaRPr lang="en-GB" dirty="0">
              <a:solidFill>
                <a:srgbClr val="8E44AD"/>
              </a:solidFill>
            </a:endParaRPr>
          </a:p>
        </p:txBody>
      </p:sp>
      <p:pic>
        <p:nvPicPr>
          <p:cNvPr id="4" name="Workflow.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3400" y="1257300"/>
            <a:ext cx="8195733" cy="4610100"/>
          </a:xfrm>
          <a:prstGeom prst="rect">
            <a:avLst/>
          </a:prstGeom>
        </p:spPr>
      </p:pic>
    </p:spTree>
    <p:extLst>
      <p:ext uri="{BB962C8B-B14F-4D97-AF65-F5344CB8AC3E}">
        <p14:creationId xmlns:p14="http://schemas.microsoft.com/office/powerpoint/2010/main" val="9892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screen">
            <a:extLst>
              <a:ext uri="{28A0092B-C50C-407E-A947-70E740481C1C}">
                <a14:useLocalDpi xmlns:a14="http://schemas.microsoft.com/office/drawing/2010/main"/>
              </a:ext>
            </a:extLst>
          </a:blip>
          <a:srcRect l="-4583" r="-4583"/>
          <a:stretch>
            <a:fillRect/>
          </a:stretch>
        </p:blipFill>
        <p:spPr>
          <a:xfrm>
            <a:off x="457200" y="1447800"/>
            <a:ext cx="8229600" cy="4114800"/>
          </a:xfrm>
        </p:spPr>
      </p:pic>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01</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Search &amp; Discovery</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Click Search &gt; Type ‘</a:t>
            </a:r>
            <a:r>
              <a:rPr lang="en-GB" sz="1400" b="1" dirty="0" smtClean="0">
                <a:solidFill>
                  <a:srgbClr val="3F3F3F"/>
                </a:solidFill>
                <a:latin typeface="Open Sans"/>
                <a:cs typeface="Open Sans"/>
              </a:rPr>
              <a:t>Registration</a:t>
            </a:r>
            <a:r>
              <a:rPr lang="en-GB" sz="1400" dirty="0" smtClean="0">
                <a:solidFill>
                  <a:srgbClr val="3F3F3F"/>
                </a:solidFill>
                <a:latin typeface="Open Sans"/>
                <a:cs typeface="Open Sans"/>
              </a:rPr>
              <a:t>’ &gt; Facet ‘</a:t>
            </a:r>
            <a:r>
              <a:rPr lang="en-GB" sz="1400" b="1" dirty="0" smtClean="0">
                <a:solidFill>
                  <a:srgbClr val="3F3F3F"/>
                </a:solidFill>
                <a:latin typeface="Open Sans"/>
                <a:cs typeface="Open Sans"/>
              </a:rPr>
              <a:t>Workflow</a:t>
            </a:r>
            <a:r>
              <a:rPr lang="en-GB" sz="1400" dirty="0" smtClean="0">
                <a:solidFill>
                  <a:srgbClr val="3F3F3F"/>
                </a:solidFill>
                <a:latin typeface="Open Sans"/>
                <a:cs typeface="Open Sans"/>
              </a:rPr>
              <a:t>’</a:t>
            </a:r>
          </a:p>
          <a:p>
            <a:pPr marL="266700" indent="-266700">
              <a:buFont typeface="+mj-lt"/>
              <a:buAutoNum type="alphaLcPeriod"/>
            </a:pPr>
            <a:r>
              <a:rPr lang="en-GB" sz="1400" dirty="0" smtClean="0">
                <a:solidFill>
                  <a:srgbClr val="3F3F3F"/>
                </a:solidFill>
                <a:latin typeface="Open Sans"/>
                <a:cs typeface="Open Sans"/>
              </a:rPr>
              <a:t>Click on ‘</a:t>
            </a:r>
            <a:r>
              <a:rPr lang="en-GB" sz="1400" b="1" dirty="0" smtClean="0">
                <a:solidFill>
                  <a:srgbClr val="3F3F3F"/>
                </a:solidFill>
                <a:latin typeface="Open Sans"/>
                <a:cs typeface="Open Sans"/>
              </a:rPr>
              <a:t>ANTs Registration Workflow Template</a:t>
            </a:r>
            <a:r>
              <a:rPr lang="en-GB" sz="1400" dirty="0" smtClean="0">
                <a:solidFill>
                  <a:srgbClr val="3F3F3F"/>
                </a:solidFill>
                <a:latin typeface="Open Sans"/>
                <a:cs typeface="Open Sans"/>
              </a:rPr>
              <a:t>’</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provides pre-configured and template scientific workflows which are annotated with semantic concepts and and may use internal and external services</a:t>
            </a:r>
            <a:endParaRPr lang="en-GB" sz="1600" dirty="0">
              <a:solidFill>
                <a:srgbClr val="95A5A6"/>
              </a:solidFill>
              <a:latin typeface="Open Sans"/>
              <a:cs typeface="Open Sans"/>
            </a:endParaRPr>
          </a:p>
        </p:txBody>
      </p:sp>
      <p:grpSp>
        <p:nvGrpSpPr>
          <p:cNvPr id="12" name="Group 11"/>
          <p:cNvGrpSpPr/>
          <p:nvPr/>
        </p:nvGrpSpPr>
        <p:grpSpPr>
          <a:xfrm>
            <a:off x="1181100" y="3783112"/>
            <a:ext cx="307512" cy="331688"/>
            <a:chOff x="381000" y="3225056"/>
            <a:chExt cx="307512" cy="331688"/>
          </a:xfrm>
        </p:grpSpPr>
        <p:sp>
          <p:nvSpPr>
            <p:cNvPr id="13" name="Oval 12"/>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TextBox 13"/>
            <p:cNvSpPr txBox="1"/>
            <p:nvPr/>
          </p:nvSpPr>
          <p:spPr>
            <a:xfrm>
              <a:off x="388430" y="3225056"/>
              <a:ext cx="300082" cy="307777"/>
            </a:xfrm>
            <a:prstGeom prst="rect">
              <a:avLst/>
            </a:prstGeom>
            <a:noFill/>
          </p:spPr>
          <p:txBody>
            <a:bodyPr wrap="none" rtlCol="0">
              <a:spAutoFit/>
            </a:bodyPr>
            <a:lstStyle/>
            <a:p>
              <a:r>
                <a:rPr lang="en-GB" sz="1400" dirty="0" smtClean="0">
                  <a:solidFill>
                    <a:srgbClr val="8E44AD"/>
                  </a:solidFill>
                  <a:latin typeface="Open Sans"/>
                  <a:cs typeface="Open Sans"/>
                </a:rPr>
                <a:t>b</a:t>
              </a:r>
              <a:endParaRPr lang="en-GB" sz="1400" dirty="0">
                <a:solidFill>
                  <a:srgbClr val="8E44AD"/>
                </a:solidFill>
                <a:latin typeface="Open Sans"/>
                <a:cs typeface="Open Sans"/>
              </a:endParaRPr>
            </a:p>
          </p:txBody>
        </p:sp>
      </p:grpSp>
    </p:spTree>
    <p:extLst>
      <p:ext uri="{BB962C8B-B14F-4D97-AF65-F5344CB8AC3E}">
        <p14:creationId xmlns:p14="http://schemas.microsoft.com/office/powerpoint/2010/main" val="313516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4-05-11 at 18.44.26.png"/>
          <p:cNvPicPr>
            <a:picLocks noGrp="1" noChangeAspect="1"/>
          </p:cNvPicPr>
          <p:nvPr>
            <p:ph idx="1"/>
          </p:nvPr>
        </p:nvPicPr>
        <p:blipFill>
          <a:blip r:embed="rId3" cstate="screen">
            <a:extLst>
              <a:ext uri="{28A0092B-C50C-407E-A947-70E740481C1C}">
                <a14:useLocalDpi xmlns:a14="http://schemas.microsoft.com/office/drawing/2010/main"/>
              </a:ext>
            </a:extLst>
          </a:blip>
          <a:srcRect l="-4583" r="-4583"/>
          <a:stretch>
            <a:fillRect/>
          </a:stretch>
        </p:blipFill>
        <p:spPr>
          <a:xfrm>
            <a:off x="457200" y="1447800"/>
            <a:ext cx="8229600" cy="4114800"/>
          </a:xfrm>
        </p:spPr>
      </p:pic>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01</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Search &amp; Discovery</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Click Search &gt; Type ‘</a:t>
            </a:r>
            <a:r>
              <a:rPr lang="en-GB" sz="1400" b="1" dirty="0" smtClean="0">
                <a:solidFill>
                  <a:srgbClr val="3F3F3F"/>
                </a:solidFill>
                <a:latin typeface="Open Sans"/>
                <a:cs typeface="Open Sans"/>
              </a:rPr>
              <a:t>Registration</a:t>
            </a:r>
            <a:r>
              <a:rPr lang="en-GB" sz="1400" dirty="0" smtClean="0">
                <a:solidFill>
                  <a:srgbClr val="3F3F3F"/>
                </a:solidFill>
                <a:latin typeface="Open Sans"/>
                <a:cs typeface="Open Sans"/>
              </a:rPr>
              <a:t>’ &gt; Facet ‘</a:t>
            </a:r>
            <a:r>
              <a:rPr lang="en-GB" sz="1400" b="1" dirty="0" smtClean="0">
                <a:solidFill>
                  <a:srgbClr val="3F3F3F"/>
                </a:solidFill>
                <a:latin typeface="Open Sans"/>
                <a:cs typeface="Open Sans"/>
              </a:rPr>
              <a:t>Workflow</a:t>
            </a:r>
            <a:r>
              <a:rPr lang="en-GB" sz="1400" dirty="0" smtClean="0">
                <a:solidFill>
                  <a:srgbClr val="3F3F3F"/>
                </a:solidFill>
                <a:latin typeface="Open Sans"/>
                <a:cs typeface="Open Sans"/>
              </a:rPr>
              <a:t>’</a:t>
            </a:r>
          </a:p>
          <a:p>
            <a:pPr marL="266700" indent="-266700">
              <a:buFont typeface="+mj-lt"/>
              <a:buAutoNum type="alphaLcPeriod"/>
            </a:pPr>
            <a:r>
              <a:rPr lang="en-GB" sz="1400" dirty="0" smtClean="0">
                <a:solidFill>
                  <a:srgbClr val="3F3F3F"/>
                </a:solidFill>
                <a:latin typeface="Open Sans"/>
                <a:cs typeface="Open Sans"/>
              </a:rPr>
              <a:t>Click on ‘</a:t>
            </a:r>
            <a:r>
              <a:rPr lang="en-GB" sz="1400" b="1" dirty="0" smtClean="0">
                <a:solidFill>
                  <a:srgbClr val="3F3F3F"/>
                </a:solidFill>
                <a:latin typeface="Open Sans"/>
                <a:cs typeface="Open Sans"/>
              </a:rPr>
              <a:t>ANTs Registration Workflow</a:t>
            </a:r>
            <a:r>
              <a:rPr lang="en-GB" sz="1400" dirty="0" smtClean="0">
                <a:solidFill>
                  <a:srgbClr val="3F3F3F"/>
                </a:solidFill>
                <a:latin typeface="Open Sans"/>
                <a:cs typeface="Open Sans"/>
              </a:rPr>
              <a:t>’</a:t>
            </a:r>
          </a:p>
          <a:p>
            <a:pPr marL="266700" indent="-266700">
              <a:buFont typeface="+mj-lt"/>
              <a:buAutoNum type="alphaLcPeriod"/>
            </a:pPr>
            <a:r>
              <a:rPr lang="en-GB" sz="1400" dirty="0" smtClean="0">
                <a:solidFill>
                  <a:srgbClr val="3F3F3F"/>
                </a:solidFill>
                <a:latin typeface="Open Sans"/>
                <a:cs typeface="Open Sans"/>
              </a:rPr>
              <a:t>View metadata and click ‘</a:t>
            </a:r>
            <a:r>
              <a:rPr lang="en-GB" sz="1400" b="1" dirty="0" smtClean="0">
                <a:solidFill>
                  <a:srgbClr val="3F3F3F"/>
                </a:solidFill>
                <a:latin typeface="Open Sans"/>
                <a:cs typeface="Open Sans"/>
              </a:rPr>
              <a:t>Edit </a:t>
            </a:r>
            <a:r>
              <a:rPr lang="en-GB" sz="1400" b="1" dirty="0" err="1" smtClean="0">
                <a:solidFill>
                  <a:srgbClr val="3F3F3F"/>
                </a:solidFill>
                <a:latin typeface="Open Sans"/>
                <a:cs typeface="Open Sans"/>
              </a:rPr>
              <a:t>Taverna</a:t>
            </a:r>
            <a:r>
              <a:rPr lang="en-GB" sz="1400" b="1" dirty="0" smtClean="0">
                <a:solidFill>
                  <a:srgbClr val="3F3F3F"/>
                </a:solidFill>
                <a:latin typeface="Open Sans"/>
                <a:cs typeface="Open Sans"/>
              </a:rPr>
              <a:t> Online</a:t>
            </a:r>
            <a:r>
              <a:rPr lang="en-GB" sz="1400" dirty="0" smtClean="0">
                <a:solidFill>
                  <a:srgbClr val="3F3F3F"/>
                </a:solidFill>
                <a:latin typeface="Open Sans"/>
                <a:cs typeface="Open Sans"/>
              </a:rPr>
              <a:t>’</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has collaborated with </a:t>
            </a:r>
            <a:r>
              <a:rPr lang="en-GB" sz="1600" dirty="0" err="1" smtClean="0">
                <a:solidFill>
                  <a:srgbClr val="7F8C8D"/>
                </a:solidFill>
                <a:latin typeface="Open Sans"/>
                <a:cs typeface="Open Sans"/>
              </a:rPr>
              <a:t>OnlineHPC</a:t>
            </a:r>
            <a:r>
              <a:rPr lang="en-GB" sz="1600" dirty="0" smtClean="0">
                <a:solidFill>
                  <a:srgbClr val="7F8C8D"/>
                </a:solidFill>
                <a:latin typeface="Open Sans"/>
                <a:cs typeface="Open Sans"/>
              </a:rPr>
              <a:t> to provide web-based workflow editing capabilities to users.</a:t>
            </a:r>
            <a:endParaRPr lang="en-GB" sz="1600" dirty="0">
              <a:solidFill>
                <a:srgbClr val="95A5A6"/>
              </a:solidFill>
              <a:latin typeface="Open Sans"/>
              <a:cs typeface="Open Sans"/>
            </a:endParaRPr>
          </a:p>
        </p:txBody>
      </p:sp>
      <p:grpSp>
        <p:nvGrpSpPr>
          <p:cNvPr id="15" name="Group 14"/>
          <p:cNvGrpSpPr/>
          <p:nvPr/>
        </p:nvGrpSpPr>
        <p:grpSpPr>
          <a:xfrm>
            <a:off x="7251700" y="4078189"/>
            <a:ext cx="304800" cy="331688"/>
            <a:chOff x="381000" y="3225056"/>
            <a:chExt cx="304800" cy="331688"/>
          </a:xfrm>
        </p:grpSpPr>
        <p:sp>
          <p:nvSpPr>
            <p:cNvPr id="16" name="Oval 15"/>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TextBox 16"/>
            <p:cNvSpPr txBox="1"/>
            <p:nvPr/>
          </p:nvSpPr>
          <p:spPr>
            <a:xfrm>
              <a:off x="388430" y="3225056"/>
              <a:ext cx="274434" cy="307777"/>
            </a:xfrm>
            <a:prstGeom prst="rect">
              <a:avLst/>
            </a:prstGeom>
            <a:noFill/>
          </p:spPr>
          <p:txBody>
            <a:bodyPr wrap="none" rtlCol="0">
              <a:spAutoFit/>
            </a:bodyPr>
            <a:lstStyle/>
            <a:p>
              <a:r>
                <a:rPr lang="en-GB" sz="1400" dirty="0">
                  <a:solidFill>
                    <a:srgbClr val="8E44AD"/>
                  </a:solidFill>
                  <a:latin typeface="Open Sans"/>
                  <a:cs typeface="Open Sans"/>
                </a:rPr>
                <a:t>c</a:t>
              </a:r>
            </a:p>
          </p:txBody>
        </p:sp>
      </p:grpSp>
    </p:spTree>
    <p:extLst>
      <p:ext uri="{BB962C8B-B14F-4D97-AF65-F5344CB8AC3E}">
        <p14:creationId xmlns:p14="http://schemas.microsoft.com/office/powerpoint/2010/main" val="13067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02</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Workflow Development</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962400" y="312137"/>
            <a:ext cx="5181600" cy="825748"/>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Drag &amp; Drop ‘</a:t>
            </a:r>
            <a:r>
              <a:rPr lang="en-GB" sz="1400" b="1" dirty="0" err="1" smtClean="0">
                <a:solidFill>
                  <a:srgbClr val="3F3F3F"/>
                </a:solidFill>
                <a:latin typeface="Open Sans"/>
                <a:cs typeface="Open Sans"/>
              </a:rPr>
              <a:t>VPHService</a:t>
            </a:r>
            <a:r>
              <a:rPr lang="en-GB" sz="1400" dirty="0" smtClean="0">
                <a:solidFill>
                  <a:srgbClr val="3F3F3F"/>
                </a:solidFill>
                <a:latin typeface="Open Sans"/>
                <a:cs typeface="Open Sans"/>
              </a:rPr>
              <a:t>’ onto workflow</a:t>
            </a:r>
          </a:p>
          <a:p>
            <a:pPr marL="266700" indent="-266700">
              <a:buFont typeface="+mj-lt"/>
              <a:buAutoNum type="alphaLcPeriod"/>
            </a:pPr>
            <a:endParaRPr lang="en-GB" sz="1400" dirty="0" smtClean="0">
              <a:solidFill>
                <a:srgbClr val="3F3F3F"/>
              </a:solidFill>
              <a:latin typeface="Open Sans"/>
              <a:cs typeface="Open Sans"/>
            </a:endParaRP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via </a:t>
            </a:r>
            <a:r>
              <a:rPr lang="en-GB" sz="1600" dirty="0" err="1" smtClean="0">
                <a:solidFill>
                  <a:srgbClr val="7F8C8D"/>
                </a:solidFill>
                <a:latin typeface="Open Sans"/>
                <a:cs typeface="Open Sans"/>
              </a:rPr>
              <a:t>Taverna</a:t>
            </a:r>
            <a:r>
              <a:rPr lang="en-GB" sz="1600" dirty="0" smtClean="0">
                <a:solidFill>
                  <a:srgbClr val="7F8C8D"/>
                </a:solidFill>
                <a:latin typeface="Open Sans"/>
                <a:cs typeface="Open Sans"/>
              </a:rPr>
              <a:t> Online allows users to import services, workflows and data into their </a:t>
            </a:r>
            <a:r>
              <a:rPr lang="en-GB" sz="1600" dirty="0" err="1" smtClean="0">
                <a:solidFill>
                  <a:srgbClr val="7F8C8D"/>
                </a:solidFill>
                <a:latin typeface="Open Sans"/>
                <a:cs typeface="Open Sans"/>
              </a:rPr>
              <a:t>Taverna</a:t>
            </a:r>
            <a:r>
              <a:rPr lang="en-GB" sz="1600" dirty="0" smtClean="0">
                <a:solidFill>
                  <a:srgbClr val="7F8C8D"/>
                </a:solidFill>
                <a:latin typeface="Open Sans"/>
                <a:cs typeface="Open Sans"/>
              </a:rPr>
              <a:t> Online workspace for development and execution.</a:t>
            </a:r>
            <a:endParaRPr lang="en-GB" sz="1600" dirty="0">
              <a:solidFill>
                <a:srgbClr val="95A5A6"/>
              </a:solidFill>
              <a:latin typeface="Open Sans"/>
              <a:cs typeface="Open Sans"/>
            </a:endParaRPr>
          </a:p>
        </p:txBody>
      </p:sp>
      <p:pic>
        <p:nvPicPr>
          <p:cNvPr id="12" name="Content Placeholder 11"/>
          <p:cNvPicPr>
            <a:picLocks noGrp="1" noChangeAspect="1"/>
          </p:cNvPicPr>
          <p:nvPr>
            <p:ph idx="1"/>
          </p:nvPr>
        </p:nvPicPr>
        <p:blipFill>
          <a:blip r:embed="rId3" cstate="screen">
            <a:extLst>
              <a:ext uri="{28A0092B-C50C-407E-A947-70E740481C1C}">
                <a14:useLocalDpi xmlns:a14="http://schemas.microsoft.com/office/drawing/2010/main"/>
              </a:ext>
            </a:extLst>
          </a:blip>
          <a:srcRect t="-2726" b="-2726"/>
          <a:stretch>
            <a:fillRect/>
          </a:stretch>
        </p:blipFill>
        <p:spPr>
          <a:xfrm>
            <a:off x="457200" y="1219201"/>
            <a:ext cx="8229600" cy="4419600"/>
          </a:xfrm>
        </p:spPr>
      </p:pic>
      <p:grpSp>
        <p:nvGrpSpPr>
          <p:cNvPr id="13" name="Group 12"/>
          <p:cNvGrpSpPr/>
          <p:nvPr/>
        </p:nvGrpSpPr>
        <p:grpSpPr>
          <a:xfrm>
            <a:off x="152400" y="4385966"/>
            <a:ext cx="304800" cy="331688"/>
            <a:chOff x="381000" y="3225056"/>
            <a:chExt cx="304800" cy="331688"/>
          </a:xfrm>
        </p:grpSpPr>
        <p:sp>
          <p:nvSpPr>
            <p:cNvPr id="14" name="Oval 13"/>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 name="TextBox 14"/>
            <p:cNvSpPr txBox="1"/>
            <p:nvPr/>
          </p:nvSpPr>
          <p:spPr>
            <a:xfrm>
              <a:off x="388430" y="3225056"/>
              <a:ext cx="284515" cy="307777"/>
            </a:xfrm>
            <a:prstGeom prst="rect">
              <a:avLst/>
            </a:prstGeom>
            <a:noFill/>
          </p:spPr>
          <p:txBody>
            <a:bodyPr wrap="none" rtlCol="0">
              <a:spAutoFit/>
            </a:bodyPr>
            <a:lstStyle/>
            <a:p>
              <a:r>
                <a:rPr lang="en-GB" sz="1400" dirty="0" smtClean="0">
                  <a:solidFill>
                    <a:srgbClr val="8E44AD"/>
                  </a:solidFill>
                  <a:latin typeface="Open Sans"/>
                  <a:cs typeface="Open Sans"/>
                </a:rPr>
                <a:t>a</a:t>
              </a:r>
              <a:endParaRPr lang="en-GB" sz="1400" dirty="0">
                <a:solidFill>
                  <a:srgbClr val="8E44AD"/>
                </a:solidFill>
                <a:latin typeface="Open Sans"/>
                <a:cs typeface="Open Sans"/>
              </a:endParaRPr>
            </a:p>
          </p:txBody>
        </p:sp>
      </p:grpSp>
    </p:spTree>
    <p:extLst>
      <p:ext uri="{BB962C8B-B14F-4D97-AF65-F5344CB8AC3E}">
        <p14:creationId xmlns:p14="http://schemas.microsoft.com/office/powerpoint/2010/main" val="387199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02</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Workflow Development</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Drag &amp; Drop ‘</a:t>
            </a:r>
            <a:r>
              <a:rPr lang="en-GB" sz="1400" b="1" dirty="0" err="1" smtClean="0">
                <a:solidFill>
                  <a:srgbClr val="3F3F3F"/>
                </a:solidFill>
                <a:latin typeface="Open Sans"/>
                <a:cs typeface="Open Sans"/>
              </a:rPr>
              <a:t>VPHService</a:t>
            </a:r>
            <a:r>
              <a:rPr lang="en-GB" sz="1400" dirty="0" smtClean="0">
                <a:solidFill>
                  <a:srgbClr val="3F3F3F"/>
                </a:solidFill>
                <a:latin typeface="Open Sans"/>
                <a:cs typeface="Open Sans"/>
              </a:rPr>
              <a:t>’ onto workflow</a:t>
            </a:r>
          </a:p>
          <a:p>
            <a:pPr marL="266700" indent="-266700">
              <a:buFont typeface="+mj-lt"/>
              <a:buAutoNum type="alphaLcPeriod"/>
            </a:pPr>
            <a:r>
              <a:rPr lang="en-GB" sz="1400" dirty="0" smtClean="0">
                <a:solidFill>
                  <a:srgbClr val="3F3F3F"/>
                </a:solidFill>
                <a:latin typeface="Open Sans"/>
                <a:cs typeface="Open Sans"/>
              </a:rPr>
              <a:t>Double-click </a:t>
            </a:r>
            <a:r>
              <a:rPr lang="en-GB" sz="1400" b="1" dirty="0" err="1" smtClean="0">
                <a:solidFill>
                  <a:srgbClr val="3F3F3F"/>
                </a:solidFill>
                <a:latin typeface="Open Sans"/>
                <a:cs typeface="Open Sans"/>
              </a:rPr>
              <a:t>VPHService</a:t>
            </a:r>
            <a:r>
              <a:rPr lang="en-GB" sz="1400" dirty="0" smtClean="0">
                <a:solidFill>
                  <a:srgbClr val="3F3F3F"/>
                </a:solidFill>
                <a:latin typeface="Open Sans"/>
                <a:cs typeface="Open Sans"/>
              </a:rPr>
              <a:t> to configure the service</a:t>
            </a:r>
          </a:p>
          <a:p>
            <a:pPr marL="266700" indent="-266700">
              <a:buFont typeface="+mj-lt"/>
              <a:buAutoNum type="alphaLcPeriod"/>
            </a:pPr>
            <a:r>
              <a:rPr lang="en-GB" sz="1400" dirty="0" smtClean="0">
                <a:solidFill>
                  <a:srgbClr val="3F3F3F"/>
                </a:solidFill>
                <a:latin typeface="Open Sans"/>
                <a:cs typeface="Open Sans"/>
              </a:rPr>
              <a:t>Choose </a:t>
            </a:r>
            <a:r>
              <a:rPr lang="en-GB" sz="1400" b="1" dirty="0" err="1" smtClean="0">
                <a:solidFill>
                  <a:srgbClr val="3F3F3F"/>
                </a:solidFill>
                <a:latin typeface="Open Sans"/>
                <a:cs typeface="Open Sans"/>
              </a:rPr>
              <a:t>MRIConverter</a:t>
            </a:r>
            <a:r>
              <a:rPr lang="en-GB" sz="1400" b="1" dirty="0" smtClean="0">
                <a:solidFill>
                  <a:srgbClr val="3F3F3F"/>
                </a:solidFill>
                <a:latin typeface="Open Sans"/>
                <a:cs typeface="Open Sans"/>
              </a:rPr>
              <a:t> </a:t>
            </a:r>
            <a:r>
              <a:rPr lang="en-GB" sz="1400" b="1" dirty="0" err="1" smtClean="0">
                <a:solidFill>
                  <a:srgbClr val="3F3F3F"/>
                </a:solidFill>
                <a:latin typeface="Open Sans"/>
                <a:cs typeface="Open Sans"/>
              </a:rPr>
              <a:t>Webservice</a:t>
            </a:r>
            <a:r>
              <a:rPr lang="en-GB" sz="1400" dirty="0" smtClean="0">
                <a:solidFill>
                  <a:srgbClr val="3F3F3F"/>
                </a:solidFill>
                <a:latin typeface="Open Sans"/>
                <a:cs typeface="Open Sans"/>
              </a:rPr>
              <a:t> and </a:t>
            </a:r>
            <a:r>
              <a:rPr lang="en-GB" sz="1400" b="1" dirty="0" smtClean="0">
                <a:solidFill>
                  <a:srgbClr val="3F3F3F"/>
                </a:solidFill>
                <a:latin typeface="Open Sans"/>
                <a:cs typeface="Open Sans"/>
              </a:rPr>
              <a:t>get operations</a:t>
            </a:r>
          </a:p>
          <a:p>
            <a:pPr marL="266700" indent="-266700">
              <a:buFont typeface="+mj-lt"/>
              <a:buAutoNum type="alphaLcPeriod"/>
            </a:pPr>
            <a:r>
              <a:rPr lang="en-GB" sz="1400" dirty="0" smtClean="0">
                <a:solidFill>
                  <a:srgbClr val="3F3F3F"/>
                </a:solidFill>
                <a:latin typeface="Open Sans"/>
                <a:cs typeface="Open Sans"/>
              </a:rPr>
              <a:t>Choose </a:t>
            </a:r>
            <a:r>
              <a:rPr lang="en-GB" sz="1400" b="1" dirty="0" smtClean="0">
                <a:solidFill>
                  <a:srgbClr val="3F3F3F"/>
                </a:solidFill>
                <a:latin typeface="Open Sans"/>
                <a:cs typeface="Open Sans"/>
              </a:rPr>
              <a:t>convert</a:t>
            </a:r>
            <a:r>
              <a:rPr lang="en-GB" sz="1400" dirty="0" smtClean="0">
                <a:solidFill>
                  <a:srgbClr val="3F3F3F"/>
                </a:solidFill>
                <a:latin typeface="Open Sans"/>
                <a:cs typeface="Open Sans"/>
              </a:rPr>
              <a:t> and click </a:t>
            </a:r>
            <a:r>
              <a:rPr lang="en-GB" sz="1400" b="1" dirty="0" smtClean="0">
                <a:solidFill>
                  <a:srgbClr val="3F3F3F"/>
                </a:solidFill>
                <a:latin typeface="Open Sans"/>
                <a:cs typeface="Open Sans"/>
              </a:rPr>
              <a:t>Apply</a:t>
            </a:r>
          </a:p>
          <a:p>
            <a:pPr marL="266700" indent="-266700">
              <a:buFont typeface="+mj-lt"/>
              <a:buAutoNum type="alphaLcPeriod"/>
            </a:pPr>
            <a:endParaRPr lang="en-GB" sz="1400" dirty="0" smtClean="0">
              <a:solidFill>
                <a:srgbClr val="3F3F3F"/>
              </a:solidFill>
              <a:latin typeface="Open Sans"/>
              <a:cs typeface="Open Sans"/>
            </a:endParaRPr>
          </a:p>
        </p:txBody>
      </p:sp>
      <p:pic>
        <p:nvPicPr>
          <p:cNvPr id="3" name="Content Placeholder 2"/>
          <p:cNvPicPr>
            <a:picLocks noGrp="1" noChangeAspect="1"/>
          </p:cNvPicPr>
          <p:nvPr>
            <p:ph idx="1"/>
          </p:nvPr>
        </p:nvPicPr>
        <p:blipFill>
          <a:blip r:embed="rId3" cstate="screen">
            <a:extLst>
              <a:ext uri="{28A0092B-C50C-407E-A947-70E740481C1C}">
                <a14:useLocalDpi xmlns:a14="http://schemas.microsoft.com/office/drawing/2010/main"/>
              </a:ext>
            </a:extLst>
          </a:blip>
          <a:srcRect t="-2624" b="-2624"/>
          <a:stretch>
            <a:fillRect/>
          </a:stretch>
        </p:blipFill>
        <p:spPr>
          <a:xfrm>
            <a:off x="457200" y="1307853"/>
            <a:ext cx="8229600" cy="4407148"/>
          </a:xfrm>
        </p:spPr>
      </p:pic>
      <p:grpSp>
        <p:nvGrpSpPr>
          <p:cNvPr id="13" name="Group 12"/>
          <p:cNvGrpSpPr/>
          <p:nvPr/>
        </p:nvGrpSpPr>
        <p:grpSpPr>
          <a:xfrm>
            <a:off x="6096000" y="4054278"/>
            <a:ext cx="304800" cy="331688"/>
            <a:chOff x="381000" y="3225056"/>
            <a:chExt cx="304800" cy="331688"/>
          </a:xfrm>
        </p:grpSpPr>
        <p:sp>
          <p:nvSpPr>
            <p:cNvPr id="14" name="Oval 13"/>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 name="TextBox 14"/>
            <p:cNvSpPr txBox="1"/>
            <p:nvPr/>
          </p:nvSpPr>
          <p:spPr>
            <a:xfrm>
              <a:off x="388430" y="3225056"/>
              <a:ext cx="274434" cy="307777"/>
            </a:xfrm>
            <a:prstGeom prst="rect">
              <a:avLst/>
            </a:prstGeom>
            <a:noFill/>
          </p:spPr>
          <p:txBody>
            <a:bodyPr wrap="none" rtlCol="0">
              <a:spAutoFit/>
            </a:bodyPr>
            <a:lstStyle/>
            <a:p>
              <a:r>
                <a:rPr lang="en-GB" sz="1400" dirty="0">
                  <a:solidFill>
                    <a:srgbClr val="8E44AD"/>
                  </a:solidFill>
                  <a:latin typeface="Open Sans"/>
                  <a:cs typeface="Open Sans"/>
                </a:rPr>
                <a:t>c</a:t>
              </a:r>
            </a:p>
          </p:txBody>
        </p:sp>
      </p:grpSp>
      <p:sp>
        <p:nvSpPr>
          <p:cNvPr id="16" name="TextBox 15"/>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via </a:t>
            </a:r>
            <a:r>
              <a:rPr lang="en-GB" sz="1600" dirty="0" err="1" smtClean="0">
                <a:solidFill>
                  <a:srgbClr val="7F8C8D"/>
                </a:solidFill>
                <a:latin typeface="Open Sans"/>
                <a:cs typeface="Open Sans"/>
              </a:rPr>
              <a:t>Taverna</a:t>
            </a:r>
            <a:r>
              <a:rPr lang="en-GB" sz="1600" dirty="0" smtClean="0">
                <a:solidFill>
                  <a:srgbClr val="7F8C8D"/>
                </a:solidFill>
                <a:latin typeface="Open Sans"/>
                <a:cs typeface="Open Sans"/>
              </a:rPr>
              <a:t> Online allows users to import services, workflows and data into their </a:t>
            </a:r>
            <a:r>
              <a:rPr lang="en-GB" sz="1600" dirty="0" err="1" smtClean="0">
                <a:solidFill>
                  <a:srgbClr val="7F8C8D"/>
                </a:solidFill>
                <a:latin typeface="Open Sans"/>
                <a:cs typeface="Open Sans"/>
              </a:rPr>
              <a:t>Taverna</a:t>
            </a:r>
            <a:r>
              <a:rPr lang="en-GB" sz="1600" dirty="0" smtClean="0">
                <a:solidFill>
                  <a:srgbClr val="7F8C8D"/>
                </a:solidFill>
                <a:latin typeface="Open Sans"/>
                <a:cs typeface="Open Sans"/>
              </a:rPr>
              <a:t> Online workspace for development and execution.</a:t>
            </a:r>
            <a:endParaRPr lang="en-GB" sz="1600" dirty="0">
              <a:solidFill>
                <a:srgbClr val="95A5A6"/>
              </a:solidFill>
              <a:latin typeface="Open Sans"/>
              <a:cs typeface="Open Sans"/>
            </a:endParaRPr>
          </a:p>
        </p:txBody>
      </p:sp>
    </p:spTree>
    <p:extLst>
      <p:ext uri="{BB962C8B-B14F-4D97-AF65-F5344CB8AC3E}">
        <p14:creationId xmlns:p14="http://schemas.microsoft.com/office/powerpoint/2010/main" val="244539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02</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Workflow Development</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4038600" y="257709"/>
            <a:ext cx="5181600" cy="1066800"/>
          </a:xfrm>
          <a:prstGeom prst="rect">
            <a:avLst/>
          </a:prstGeom>
          <a:noFill/>
        </p:spPr>
        <p:txBody>
          <a:bodyPr wrap="square" tIns="90000" rtlCol="0">
            <a:noAutofit/>
          </a:bodyPr>
          <a:lstStyle/>
          <a:p>
            <a:pPr marL="342900" indent="-342900">
              <a:buFont typeface="+mj-lt"/>
              <a:buAutoNum type="alphaLcPeriod" startAt="5"/>
            </a:pPr>
            <a:r>
              <a:rPr lang="en-GB" sz="1400" dirty="0" smtClean="0">
                <a:solidFill>
                  <a:srgbClr val="3F3F3F"/>
                </a:solidFill>
                <a:latin typeface="Open Sans"/>
                <a:cs typeface="Open Sans"/>
              </a:rPr>
              <a:t>Connect </a:t>
            </a:r>
            <a:r>
              <a:rPr lang="en-GB" sz="1400" b="1" dirty="0" err="1" smtClean="0">
                <a:solidFill>
                  <a:srgbClr val="3F3F3F"/>
                </a:solidFill>
                <a:latin typeface="Open Sans"/>
                <a:cs typeface="Open Sans"/>
              </a:rPr>
              <a:t>XMLInputSplitter</a:t>
            </a:r>
            <a:r>
              <a:rPr lang="en-GB" sz="1400" dirty="0" smtClean="0">
                <a:solidFill>
                  <a:srgbClr val="3F3F3F"/>
                </a:solidFill>
                <a:latin typeface="Open Sans"/>
                <a:cs typeface="Open Sans"/>
              </a:rPr>
              <a:t> to the </a:t>
            </a:r>
            <a:r>
              <a:rPr lang="en-GB" sz="1400" b="1" dirty="0" err="1" smtClean="0">
                <a:solidFill>
                  <a:srgbClr val="3F3F3F"/>
                </a:solidFill>
                <a:latin typeface="Open Sans"/>
                <a:cs typeface="Open Sans"/>
              </a:rPr>
              <a:t>VPHService</a:t>
            </a:r>
            <a:r>
              <a:rPr lang="en-GB" sz="1400" b="1" dirty="0" smtClean="0">
                <a:solidFill>
                  <a:srgbClr val="3F3F3F"/>
                </a:solidFill>
                <a:latin typeface="Open Sans"/>
                <a:cs typeface="Open Sans"/>
              </a:rPr>
              <a:t> convert</a:t>
            </a:r>
          </a:p>
          <a:p>
            <a:pPr marL="342900" indent="-342900">
              <a:buFont typeface="+mj-lt"/>
              <a:buAutoNum type="alphaLcPeriod" startAt="5"/>
            </a:pPr>
            <a:r>
              <a:rPr lang="en-GB" sz="1400" dirty="0" smtClean="0">
                <a:solidFill>
                  <a:srgbClr val="3F3F3F"/>
                </a:solidFill>
                <a:latin typeface="Open Sans"/>
                <a:cs typeface="Open Sans"/>
              </a:rPr>
              <a:t>Connect </a:t>
            </a:r>
            <a:r>
              <a:rPr lang="en-GB" sz="1400" b="1" dirty="0" err="1">
                <a:solidFill>
                  <a:srgbClr val="3F3F3F"/>
                </a:solidFill>
                <a:latin typeface="Open Sans"/>
                <a:cs typeface="Open Sans"/>
              </a:rPr>
              <a:t>VPHService</a:t>
            </a:r>
            <a:r>
              <a:rPr lang="en-GB" sz="1400" b="1" dirty="0">
                <a:solidFill>
                  <a:srgbClr val="3F3F3F"/>
                </a:solidFill>
                <a:latin typeface="Open Sans"/>
                <a:cs typeface="Open Sans"/>
              </a:rPr>
              <a:t> </a:t>
            </a:r>
            <a:r>
              <a:rPr lang="en-GB" sz="1400" b="1" dirty="0" err="1" smtClean="0">
                <a:solidFill>
                  <a:srgbClr val="3F3F3F"/>
                </a:solidFill>
                <a:latin typeface="Open Sans"/>
                <a:cs typeface="Open Sans"/>
              </a:rPr>
              <a:t>convertResponse</a:t>
            </a:r>
            <a:r>
              <a:rPr lang="en-GB" sz="1400" b="1" dirty="0" smtClean="0">
                <a:solidFill>
                  <a:srgbClr val="3F3F3F"/>
                </a:solidFill>
                <a:latin typeface="Open Sans"/>
                <a:cs typeface="Open Sans"/>
              </a:rPr>
              <a:t> </a:t>
            </a:r>
            <a:r>
              <a:rPr lang="en-GB" sz="1400" dirty="0" smtClean="0">
                <a:solidFill>
                  <a:srgbClr val="3F3F3F"/>
                </a:solidFill>
                <a:latin typeface="Open Sans"/>
                <a:cs typeface="Open Sans"/>
              </a:rPr>
              <a:t>to </a:t>
            </a:r>
            <a:r>
              <a:rPr lang="en-GB" sz="1400" b="1" dirty="0" err="1" smtClean="0">
                <a:solidFill>
                  <a:srgbClr val="3F3F3F"/>
                </a:solidFill>
                <a:latin typeface="Open Sans"/>
                <a:cs typeface="Open Sans"/>
              </a:rPr>
              <a:t>extract_convert_path</a:t>
            </a:r>
            <a:endParaRPr lang="en-GB" sz="1400" b="1" dirty="0">
              <a:solidFill>
                <a:srgbClr val="3F3F3F"/>
              </a:solidFill>
              <a:latin typeface="Open Sans"/>
              <a:cs typeface="Open Sans"/>
            </a:endParaRPr>
          </a:p>
        </p:txBody>
      </p:sp>
      <p:pic>
        <p:nvPicPr>
          <p:cNvPr id="9" name="Content Placeholder 8"/>
          <p:cNvPicPr>
            <a:picLocks noGrp="1" noChangeAspect="1"/>
          </p:cNvPicPr>
          <p:nvPr>
            <p:ph idx="1"/>
          </p:nvPr>
        </p:nvPicPr>
        <p:blipFill>
          <a:blip r:embed="rId3" cstate="screen">
            <a:extLst>
              <a:ext uri="{28A0092B-C50C-407E-A947-70E740481C1C}">
                <a14:useLocalDpi xmlns:a14="http://schemas.microsoft.com/office/drawing/2010/main"/>
              </a:ext>
            </a:extLst>
          </a:blip>
          <a:srcRect t="-2754" b="-2754"/>
          <a:stretch>
            <a:fillRect/>
          </a:stretch>
        </p:blipFill>
        <p:spPr>
          <a:xfrm>
            <a:off x="457200" y="1297621"/>
            <a:ext cx="8229600" cy="4493580"/>
          </a:xfrm>
        </p:spPr>
      </p:pic>
      <p:grpSp>
        <p:nvGrpSpPr>
          <p:cNvPr id="16" name="Group 15"/>
          <p:cNvGrpSpPr/>
          <p:nvPr/>
        </p:nvGrpSpPr>
        <p:grpSpPr>
          <a:xfrm>
            <a:off x="4191000" y="4800600"/>
            <a:ext cx="304800" cy="331688"/>
            <a:chOff x="381000" y="3225056"/>
            <a:chExt cx="304800" cy="331688"/>
          </a:xfrm>
        </p:grpSpPr>
        <p:sp>
          <p:nvSpPr>
            <p:cNvPr id="17" name="Oval 16"/>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TextBox 17"/>
            <p:cNvSpPr txBox="1"/>
            <p:nvPr/>
          </p:nvSpPr>
          <p:spPr>
            <a:xfrm>
              <a:off x="388430" y="3225056"/>
              <a:ext cx="287258" cy="307777"/>
            </a:xfrm>
            <a:prstGeom prst="rect">
              <a:avLst/>
            </a:prstGeom>
            <a:noFill/>
          </p:spPr>
          <p:txBody>
            <a:bodyPr wrap="none" rtlCol="0">
              <a:spAutoFit/>
            </a:bodyPr>
            <a:lstStyle/>
            <a:p>
              <a:r>
                <a:rPr lang="en-GB" sz="1400" dirty="0" smtClean="0">
                  <a:solidFill>
                    <a:srgbClr val="8E44AD"/>
                  </a:solidFill>
                  <a:latin typeface="Open Sans"/>
                  <a:cs typeface="Open Sans"/>
                </a:rPr>
                <a:t>e</a:t>
              </a:r>
              <a:endParaRPr lang="en-GB" sz="1400" dirty="0">
                <a:solidFill>
                  <a:srgbClr val="8E44AD"/>
                </a:solidFill>
                <a:latin typeface="Open Sans"/>
                <a:cs typeface="Open Sans"/>
              </a:endParaRPr>
            </a:p>
          </p:txBody>
        </p:sp>
      </p:grpSp>
      <p:grpSp>
        <p:nvGrpSpPr>
          <p:cNvPr id="19" name="Group 18"/>
          <p:cNvGrpSpPr/>
          <p:nvPr/>
        </p:nvGrpSpPr>
        <p:grpSpPr>
          <a:xfrm>
            <a:off x="1524000" y="2438400"/>
            <a:ext cx="304800" cy="307777"/>
            <a:chOff x="381000" y="3250456"/>
            <a:chExt cx="304800" cy="307777"/>
          </a:xfrm>
        </p:grpSpPr>
        <p:sp>
          <p:nvSpPr>
            <p:cNvPr id="20" name="Oval 19"/>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TextBox 20"/>
            <p:cNvSpPr txBox="1"/>
            <p:nvPr/>
          </p:nvSpPr>
          <p:spPr>
            <a:xfrm>
              <a:off x="413830" y="3250456"/>
              <a:ext cx="261610" cy="307777"/>
            </a:xfrm>
            <a:prstGeom prst="rect">
              <a:avLst/>
            </a:prstGeom>
            <a:noFill/>
          </p:spPr>
          <p:txBody>
            <a:bodyPr wrap="none" rtlCol="0">
              <a:spAutoFit/>
            </a:bodyPr>
            <a:lstStyle/>
            <a:p>
              <a:r>
                <a:rPr lang="en-GB" sz="1400" dirty="0" smtClean="0">
                  <a:solidFill>
                    <a:srgbClr val="8E44AD"/>
                  </a:solidFill>
                  <a:latin typeface="Open Sans"/>
                  <a:cs typeface="Open Sans"/>
                </a:rPr>
                <a:t>f</a:t>
              </a:r>
              <a:endParaRPr lang="en-GB" sz="1400" dirty="0">
                <a:solidFill>
                  <a:srgbClr val="8E44AD"/>
                </a:solidFill>
                <a:latin typeface="Open Sans"/>
                <a:cs typeface="Open Sans"/>
              </a:endParaRPr>
            </a:p>
          </p:txBody>
        </p:sp>
      </p:grpSp>
      <p:sp>
        <p:nvSpPr>
          <p:cNvPr id="22" name="TextBox 21"/>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via </a:t>
            </a:r>
            <a:r>
              <a:rPr lang="en-GB" sz="1600" dirty="0" err="1" smtClean="0">
                <a:solidFill>
                  <a:srgbClr val="7F8C8D"/>
                </a:solidFill>
                <a:latin typeface="Open Sans"/>
                <a:cs typeface="Open Sans"/>
              </a:rPr>
              <a:t>Taverna</a:t>
            </a:r>
            <a:r>
              <a:rPr lang="en-GB" sz="1600" dirty="0" smtClean="0">
                <a:solidFill>
                  <a:srgbClr val="7F8C8D"/>
                </a:solidFill>
                <a:latin typeface="Open Sans"/>
                <a:cs typeface="Open Sans"/>
              </a:rPr>
              <a:t> Online allows users to import services, workflows and data into their </a:t>
            </a:r>
            <a:r>
              <a:rPr lang="en-GB" sz="1600" dirty="0" err="1" smtClean="0">
                <a:solidFill>
                  <a:srgbClr val="7F8C8D"/>
                </a:solidFill>
                <a:latin typeface="Open Sans"/>
                <a:cs typeface="Open Sans"/>
              </a:rPr>
              <a:t>Taverna</a:t>
            </a:r>
            <a:r>
              <a:rPr lang="en-GB" sz="1600" dirty="0" smtClean="0">
                <a:solidFill>
                  <a:srgbClr val="7F8C8D"/>
                </a:solidFill>
                <a:latin typeface="Open Sans"/>
                <a:cs typeface="Open Sans"/>
              </a:rPr>
              <a:t> Online workspace for development and execution.</a:t>
            </a:r>
            <a:endParaRPr lang="en-GB" sz="1600" dirty="0">
              <a:solidFill>
                <a:srgbClr val="95A5A6"/>
              </a:solidFill>
              <a:latin typeface="Open Sans"/>
              <a:cs typeface="Open Sans"/>
            </a:endParaRPr>
          </a:p>
        </p:txBody>
      </p:sp>
    </p:spTree>
    <p:extLst>
      <p:ext uri="{BB962C8B-B14F-4D97-AF65-F5344CB8AC3E}">
        <p14:creationId xmlns:p14="http://schemas.microsoft.com/office/powerpoint/2010/main" val="164637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02</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Workflow Development</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342900" indent="-342900">
              <a:buFont typeface="+mj-lt"/>
              <a:buAutoNum type="alphaLcPeriod" startAt="5"/>
            </a:pPr>
            <a:r>
              <a:rPr lang="en-GB" sz="1400" dirty="0" smtClean="0">
                <a:solidFill>
                  <a:srgbClr val="3F3F3F"/>
                </a:solidFill>
                <a:latin typeface="Open Sans"/>
                <a:cs typeface="Open Sans"/>
              </a:rPr>
              <a:t>Connect </a:t>
            </a:r>
            <a:r>
              <a:rPr lang="en-GB" sz="1400" b="1" dirty="0" err="1" smtClean="0">
                <a:solidFill>
                  <a:srgbClr val="3F3F3F"/>
                </a:solidFill>
                <a:latin typeface="Open Sans"/>
                <a:cs typeface="Open Sans"/>
              </a:rPr>
              <a:t>XMLInputSplitter</a:t>
            </a:r>
            <a:r>
              <a:rPr lang="en-GB" sz="1400" dirty="0" smtClean="0">
                <a:solidFill>
                  <a:srgbClr val="3F3F3F"/>
                </a:solidFill>
                <a:latin typeface="Open Sans"/>
                <a:cs typeface="Open Sans"/>
              </a:rPr>
              <a:t> to the </a:t>
            </a:r>
            <a:r>
              <a:rPr lang="en-GB" sz="1400" b="1" dirty="0" err="1" smtClean="0">
                <a:solidFill>
                  <a:srgbClr val="3F3F3F"/>
                </a:solidFill>
                <a:latin typeface="Open Sans"/>
                <a:cs typeface="Open Sans"/>
              </a:rPr>
              <a:t>VPHService</a:t>
            </a:r>
            <a:r>
              <a:rPr lang="en-GB" sz="1400" b="1" dirty="0" smtClean="0">
                <a:solidFill>
                  <a:srgbClr val="3F3F3F"/>
                </a:solidFill>
                <a:latin typeface="Open Sans"/>
                <a:cs typeface="Open Sans"/>
              </a:rPr>
              <a:t> convert</a:t>
            </a:r>
          </a:p>
          <a:p>
            <a:pPr marL="342900" indent="-342900">
              <a:buFont typeface="+mj-lt"/>
              <a:buAutoNum type="alphaLcPeriod" startAt="5"/>
            </a:pPr>
            <a:r>
              <a:rPr lang="en-GB" sz="1400" dirty="0" smtClean="0">
                <a:solidFill>
                  <a:srgbClr val="3F3F3F"/>
                </a:solidFill>
                <a:latin typeface="Open Sans"/>
                <a:cs typeface="Open Sans"/>
              </a:rPr>
              <a:t>Connect </a:t>
            </a:r>
            <a:r>
              <a:rPr lang="en-GB" sz="1400" b="1" dirty="0" err="1">
                <a:solidFill>
                  <a:srgbClr val="3F3F3F"/>
                </a:solidFill>
                <a:latin typeface="Open Sans"/>
                <a:cs typeface="Open Sans"/>
              </a:rPr>
              <a:t>VPHService</a:t>
            </a:r>
            <a:r>
              <a:rPr lang="en-GB" sz="1400" b="1" dirty="0">
                <a:solidFill>
                  <a:srgbClr val="3F3F3F"/>
                </a:solidFill>
                <a:latin typeface="Open Sans"/>
                <a:cs typeface="Open Sans"/>
              </a:rPr>
              <a:t> </a:t>
            </a:r>
            <a:r>
              <a:rPr lang="en-GB" sz="1400" b="1" dirty="0" err="1" smtClean="0">
                <a:solidFill>
                  <a:srgbClr val="3F3F3F"/>
                </a:solidFill>
                <a:latin typeface="Open Sans"/>
                <a:cs typeface="Open Sans"/>
              </a:rPr>
              <a:t>convertResponse</a:t>
            </a:r>
            <a:r>
              <a:rPr lang="en-GB" sz="1400" b="1" dirty="0" smtClean="0">
                <a:solidFill>
                  <a:srgbClr val="3F3F3F"/>
                </a:solidFill>
                <a:latin typeface="Open Sans"/>
                <a:cs typeface="Open Sans"/>
              </a:rPr>
              <a:t> </a:t>
            </a:r>
            <a:r>
              <a:rPr lang="en-GB" sz="1400" dirty="0" smtClean="0">
                <a:solidFill>
                  <a:srgbClr val="3F3F3F"/>
                </a:solidFill>
                <a:latin typeface="Open Sans"/>
                <a:cs typeface="Open Sans"/>
              </a:rPr>
              <a:t>to </a:t>
            </a:r>
            <a:r>
              <a:rPr lang="en-GB" sz="1400" b="1" dirty="0" err="1" smtClean="0">
                <a:solidFill>
                  <a:srgbClr val="3F3F3F"/>
                </a:solidFill>
                <a:latin typeface="Open Sans"/>
                <a:cs typeface="Open Sans"/>
              </a:rPr>
              <a:t>extract_convert_path</a:t>
            </a:r>
            <a:endParaRPr lang="en-GB" sz="1400" b="1" dirty="0" smtClean="0">
              <a:solidFill>
                <a:srgbClr val="3F3F3F"/>
              </a:solidFill>
              <a:latin typeface="Open Sans"/>
              <a:cs typeface="Open Sans"/>
            </a:endParaRPr>
          </a:p>
          <a:p>
            <a:pPr marL="342900" indent="-342900">
              <a:buFont typeface="+mj-lt"/>
              <a:buAutoNum type="alphaLcPeriod" startAt="5"/>
            </a:pPr>
            <a:r>
              <a:rPr lang="en-GB" sz="1400" dirty="0" smtClean="0">
                <a:solidFill>
                  <a:srgbClr val="3F3F3F"/>
                </a:solidFill>
                <a:latin typeface="Open Sans"/>
                <a:cs typeface="Open Sans"/>
              </a:rPr>
              <a:t>Double-click </a:t>
            </a:r>
            <a:r>
              <a:rPr lang="en-GB" sz="1400" b="1" dirty="0" err="1" smtClean="0">
                <a:solidFill>
                  <a:srgbClr val="3F3F3F"/>
                </a:solidFill>
                <a:latin typeface="Open Sans"/>
                <a:cs typeface="Open Sans"/>
              </a:rPr>
              <a:t>register_images</a:t>
            </a:r>
            <a:r>
              <a:rPr lang="en-GB" sz="1400" dirty="0" smtClean="0">
                <a:solidFill>
                  <a:srgbClr val="3F3F3F"/>
                </a:solidFill>
                <a:latin typeface="Open Sans"/>
                <a:cs typeface="Open Sans"/>
              </a:rPr>
              <a:t> and </a:t>
            </a:r>
            <a:r>
              <a:rPr lang="en-GB" sz="1400" b="1" dirty="0" smtClean="0">
                <a:solidFill>
                  <a:srgbClr val="3F3F3F"/>
                </a:solidFill>
                <a:latin typeface="Open Sans"/>
                <a:cs typeface="Open Sans"/>
              </a:rPr>
              <a:t>get operations </a:t>
            </a:r>
            <a:r>
              <a:rPr lang="en-GB" sz="1400" dirty="0" smtClean="0">
                <a:solidFill>
                  <a:srgbClr val="3F3F3F"/>
                </a:solidFill>
                <a:latin typeface="Open Sans"/>
                <a:cs typeface="Open Sans"/>
              </a:rPr>
              <a:t>and select </a:t>
            </a:r>
            <a:r>
              <a:rPr lang="en-GB" sz="1400" b="1" dirty="0" smtClean="0">
                <a:solidFill>
                  <a:srgbClr val="3F3F3F"/>
                </a:solidFill>
                <a:latin typeface="Open Sans"/>
                <a:cs typeface="Open Sans"/>
              </a:rPr>
              <a:t>register</a:t>
            </a:r>
            <a:r>
              <a:rPr lang="en-GB" sz="1400" dirty="0" smtClean="0">
                <a:solidFill>
                  <a:srgbClr val="3F3F3F"/>
                </a:solidFill>
                <a:latin typeface="Open Sans"/>
                <a:cs typeface="Open Sans"/>
              </a:rPr>
              <a:t> and </a:t>
            </a:r>
            <a:r>
              <a:rPr lang="en-GB" sz="1400" b="1" dirty="0" smtClean="0">
                <a:solidFill>
                  <a:srgbClr val="3F3F3F"/>
                </a:solidFill>
                <a:latin typeface="Open Sans"/>
                <a:cs typeface="Open Sans"/>
              </a:rPr>
              <a:t>Apply</a:t>
            </a:r>
            <a:endParaRPr lang="en-GB" sz="1400" b="1" dirty="0">
              <a:solidFill>
                <a:srgbClr val="3F3F3F"/>
              </a:solidFill>
              <a:latin typeface="Open Sans"/>
              <a:cs typeface="Open Sans"/>
            </a:endParaRPr>
          </a:p>
        </p:txBody>
      </p:sp>
      <p:pic>
        <p:nvPicPr>
          <p:cNvPr id="3" name="Content Placeholder 2"/>
          <p:cNvPicPr>
            <a:picLocks noGrp="1" noChangeAspect="1"/>
          </p:cNvPicPr>
          <p:nvPr>
            <p:ph idx="1"/>
          </p:nvPr>
        </p:nvPicPr>
        <p:blipFill>
          <a:blip r:embed="rId3" cstate="screen">
            <a:extLst>
              <a:ext uri="{28A0092B-C50C-407E-A947-70E740481C1C}">
                <a14:useLocalDpi xmlns:a14="http://schemas.microsoft.com/office/drawing/2010/main"/>
              </a:ext>
            </a:extLst>
          </a:blip>
          <a:srcRect t="-2689" b="-2689"/>
          <a:stretch>
            <a:fillRect/>
          </a:stretch>
        </p:blipFill>
        <p:spPr>
          <a:xfrm>
            <a:off x="457200" y="1307852"/>
            <a:ext cx="8229600" cy="4483347"/>
          </a:xfrm>
        </p:spPr>
      </p:pic>
      <p:grpSp>
        <p:nvGrpSpPr>
          <p:cNvPr id="16" name="Group 15"/>
          <p:cNvGrpSpPr/>
          <p:nvPr/>
        </p:nvGrpSpPr>
        <p:grpSpPr>
          <a:xfrm>
            <a:off x="6705600" y="4841677"/>
            <a:ext cx="304800" cy="331688"/>
            <a:chOff x="381000" y="3225056"/>
            <a:chExt cx="304800" cy="331688"/>
          </a:xfrm>
        </p:grpSpPr>
        <p:sp>
          <p:nvSpPr>
            <p:cNvPr id="17" name="Oval 16"/>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TextBox 17"/>
            <p:cNvSpPr txBox="1"/>
            <p:nvPr/>
          </p:nvSpPr>
          <p:spPr>
            <a:xfrm>
              <a:off x="388430" y="3225056"/>
              <a:ext cx="287258" cy="307777"/>
            </a:xfrm>
            <a:prstGeom prst="rect">
              <a:avLst/>
            </a:prstGeom>
            <a:noFill/>
          </p:spPr>
          <p:txBody>
            <a:bodyPr wrap="none" rtlCol="0">
              <a:spAutoFit/>
            </a:bodyPr>
            <a:lstStyle/>
            <a:p>
              <a:r>
                <a:rPr lang="en-GB" sz="1400" dirty="0">
                  <a:solidFill>
                    <a:srgbClr val="8E44AD"/>
                  </a:solidFill>
                  <a:latin typeface="Open Sans"/>
                  <a:cs typeface="Open Sans"/>
                </a:rPr>
                <a:t>g</a:t>
              </a:r>
            </a:p>
          </p:txBody>
        </p:sp>
      </p:grpSp>
      <p:sp>
        <p:nvSpPr>
          <p:cNvPr id="22" name="TextBox 21"/>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via </a:t>
            </a:r>
            <a:r>
              <a:rPr lang="en-GB" sz="1600" dirty="0" err="1" smtClean="0">
                <a:solidFill>
                  <a:srgbClr val="7F8C8D"/>
                </a:solidFill>
                <a:latin typeface="Open Sans"/>
                <a:cs typeface="Open Sans"/>
              </a:rPr>
              <a:t>Taverna</a:t>
            </a:r>
            <a:r>
              <a:rPr lang="en-GB" sz="1600" dirty="0" smtClean="0">
                <a:solidFill>
                  <a:srgbClr val="7F8C8D"/>
                </a:solidFill>
                <a:latin typeface="Open Sans"/>
                <a:cs typeface="Open Sans"/>
              </a:rPr>
              <a:t> Online allows users to import services, workflows and data into their </a:t>
            </a:r>
            <a:r>
              <a:rPr lang="en-GB" sz="1600" dirty="0" err="1" smtClean="0">
                <a:solidFill>
                  <a:srgbClr val="7F8C8D"/>
                </a:solidFill>
                <a:latin typeface="Open Sans"/>
                <a:cs typeface="Open Sans"/>
              </a:rPr>
              <a:t>Taverna</a:t>
            </a:r>
            <a:r>
              <a:rPr lang="en-GB" sz="1600" dirty="0" smtClean="0">
                <a:solidFill>
                  <a:srgbClr val="7F8C8D"/>
                </a:solidFill>
                <a:latin typeface="Open Sans"/>
                <a:cs typeface="Open Sans"/>
              </a:rPr>
              <a:t> Online workspace for development and execution.</a:t>
            </a:r>
            <a:endParaRPr lang="en-GB" sz="1600" dirty="0">
              <a:solidFill>
                <a:srgbClr val="95A5A6"/>
              </a:solidFill>
              <a:latin typeface="Open Sans"/>
              <a:cs typeface="Open Sans"/>
            </a:endParaRPr>
          </a:p>
        </p:txBody>
      </p:sp>
    </p:spTree>
    <p:extLst>
      <p:ext uri="{BB962C8B-B14F-4D97-AF65-F5344CB8AC3E}">
        <p14:creationId xmlns:p14="http://schemas.microsoft.com/office/powerpoint/2010/main" val="31824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screen">
            <a:extLst>
              <a:ext uri="{28A0092B-C50C-407E-A947-70E740481C1C}">
                <a14:useLocalDpi xmlns:a14="http://schemas.microsoft.com/office/drawing/2010/main"/>
              </a:ext>
            </a:extLst>
          </a:blip>
          <a:srcRect l="-7529" r="-7529"/>
          <a:stretch>
            <a:fillRect/>
          </a:stretch>
        </p:blipFill>
        <p:spPr>
          <a:xfrm>
            <a:off x="457200" y="1524000"/>
            <a:ext cx="8229600" cy="4038600"/>
          </a:xfrm>
        </p:spPr>
      </p:pic>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03</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err="1" smtClean="0">
                  <a:solidFill>
                    <a:srgbClr val="8E44AD"/>
                  </a:solidFill>
                  <a:latin typeface="Open Sans"/>
                  <a:cs typeface="Open Sans"/>
                </a:rPr>
                <a:t>Taverna</a:t>
              </a:r>
              <a:r>
                <a:rPr lang="en-GB" sz="2000" dirty="0" smtClean="0">
                  <a:solidFill>
                    <a:srgbClr val="8E44AD"/>
                  </a:solidFill>
                  <a:latin typeface="Open Sans"/>
                  <a:cs typeface="Open Sans"/>
                </a:rPr>
                <a:t> Online</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Click </a:t>
            </a:r>
            <a:r>
              <a:rPr lang="en-GB" sz="1400" b="1" dirty="0" smtClean="0">
                <a:solidFill>
                  <a:srgbClr val="3F3F3F"/>
                </a:solidFill>
                <a:latin typeface="Open Sans"/>
                <a:cs typeface="Open Sans"/>
              </a:rPr>
              <a:t>Save as</a:t>
            </a:r>
            <a:endParaRPr lang="en-GB" sz="1400" dirty="0">
              <a:solidFill>
                <a:srgbClr val="3F3F3F"/>
              </a:solidFill>
              <a:latin typeface="Open Sans"/>
              <a:cs typeface="Open Sans"/>
            </a:endParaRPr>
          </a:p>
          <a:p>
            <a:pPr marL="266700" indent="-266700">
              <a:buFont typeface="+mj-lt"/>
              <a:buAutoNum type="alphaLcPeriod"/>
            </a:pPr>
            <a:r>
              <a:rPr lang="en-GB" sz="1400" dirty="0" smtClean="0">
                <a:solidFill>
                  <a:srgbClr val="3F3F3F"/>
                </a:solidFill>
                <a:latin typeface="Open Sans"/>
                <a:cs typeface="Open Sans"/>
              </a:rPr>
              <a:t>Rename workflow as “</a:t>
            </a:r>
            <a:r>
              <a:rPr lang="en-GB" sz="1400" b="1" dirty="0" smtClean="0">
                <a:solidFill>
                  <a:srgbClr val="3F3F3F"/>
                </a:solidFill>
                <a:latin typeface="Open Sans"/>
                <a:cs typeface="Open Sans"/>
              </a:rPr>
              <a:t>NAME ANTs Registration Workflow</a:t>
            </a:r>
            <a:r>
              <a:rPr lang="en-GB" sz="1400" dirty="0" smtClean="0">
                <a:solidFill>
                  <a:srgbClr val="3F3F3F"/>
                </a:solidFill>
                <a:latin typeface="Open Sans"/>
                <a:cs typeface="Open Sans"/>
              </a:rPr>
              <a:t>” and click </a:t>
            </a:r>
            <a:r>
              <a:rPr lang="en-GB" sz="1400" b="1" dirty="0" smtClean="0">
                <a:solidFill>
                  <a:srgbClr val="3F3F3F"/>
                </a:solidFill>
                <a:latin typeface="Open Sans"/>
                <a:cs typeface="Open Sans"/>
              </a:rPr>
              <a:t>Save</a:t>
            </a:r>
          </a:p>
          <a:p>
            <a:pPr marL="266700" indent="-266700">
              <a:buFont typeface="+mj-lt"/>
              <a:buAutoNum type="alphaLcPeriod"/>
            </a:pPr>
            <a:r>
              <a:rPr lang="en-GB" sz="1400" dirty="0" smtClean="0">
                <a:solidFill>
                  <a:srgbClr val="3F3F3F"/>
                </a:solidFill>
                <a:latin typeface="Open Sans"/>
                <a:cs typeface="Open Sans"/>
              </a:rPr>
              <a:t>Click </a:t>
            </a:r>
            <a:r>
              <a:rPr lang="en-GB" sz="1400" b="1" dirty="0" smtClean="0">
                <a:solidFill>
                  <a:srgbClr val="3F3F3F"/>
                </a:solidFill>
                <a:latin typeface="Open Sans"/>
                <a:cs typeface="Open Sans"/>
              </a:rPr>
              <a:t>Launch</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provides complete integration with </a:t>
            </a:r>
            <a:r>
              <a:rPr lang="en-GB" sz="1600" dirty="0" err="1" smtClean="0">
                <a:solidFill>
                  <a:srgbClr val="7F8C8D"/>
                </a:solidFill>
                <a:latin typeface="Open Sans"/>
                <a:cs typeface="Open Sans"/>
              </a:rPr>
              <a:t>Taverna</a:t>
            </a:r>
            <a:r>
              <a:rPr lang="en-GB" sz="1600" dirty="0" smtClean="0">
                <a:solidFill>
                  <a:srgbClr val="7F8C8D"/>
                </a:solidFill>
                <a:latin typeface="Open Sans"/>
                <a:cs typeface="Open Sans"/>
              </a:rPr>
              <a:t> Online as user are able to save and execute their workflows back to VPH-Share</a:t>
            </a:r>
            <a:endParaRPr lang="en-GB" sz="1600" dirty="0">
              <a:solidFill>
                <a:srgbClr val="95A5A6"/>
              </a:solidFill>
              <a:latin typeface="Open Sans"/>
              <a:cs typeface="Open Sans"/>
            </a:endParaRPr>
          </a:p>
        </p:txBody>
      </p:sp>
      <p:grpSp>
        <p:nvGrpSpPr>
          <p:cNvPr id="12" name="Group 11"/>
          <p:cNvGrpSpPr/>
          <p:nvPr/>
        </p:nvGrpSpPr>
        <p:grpSpPr>
          <a:xfrm>
            <a:off x="3048001" y="2120156"/>
            <a:ext cx="304800" cy="331688"/>
            <a:chOff x="381000" y="3225056"/>
            <a:chExt cx="304800" cy="331688"/>
          </a:xfrm>
        </p:grpSpPr>
        <p:sp>
          <p:nvSpPr>
            <p:cNvPr id="13" name="Oval 12"/>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TextBox 13"/>
            <p:cNvSpPr txBox="1"/>
            <p:nvPr/>
          </p:nvSpPr>
          <p:spPr>
            <a:xfrm>
              <a:off x="388430" y="3225056"/>
              <a:ext cx="284515" cy="307777"/>
            </a:xfrm>
            <a:prstGeom prst="rect">
              <a:avLst/>
            </a:prstGeom>
            <a:noFill/>
          </p:spPr>
          <p:txBody>
            <a:bodyPr wrap="none" rtlCol="0">
              <a:spAutoFit/>
            </a:bodyPr>
            <a:lstStyle/>
            <a:p>
              <a:r>
                <a:rPr lang="en-GB" sz="1400" dirty="0" smtClean="0">
                  <a:solidFill>
                    <a:srgbClr val="8E44AD"/>
                  </a:solidFill>
                  <a:latin typeface="Open Sans"/>
                  <a:cs typeface="Open Sans"/>
                </a:rPr>
                <a:t>a</a:t>
              </a:r>
              <a:endParaRPr lang="en-GB" sz="1400" dirty="0">
                <a:solidFill>
                  <a:srgbClr val="8E44AD"/>
                </a:solidFill>
                <a:latin typeface="Open Sans"/>
                <a:cs typeface="Open Sans"/>
              </a:endParaRPr>
            </a:p>
          </p:txBody>
        </p:sp>
      </p:grpSp>
      <p:grpSp>
        <p:nvGrpSpPr>
          <p:cNvPr id="15" name="Group 14"/>
          <p:cNvGrpSpPr/>
          <p:nvPr/>
        </p:nvGrpSpPr>
        <p:grpSpPr>
          <a:xfrm>
            <a:off x="4800600" y="4114800"/>
            <a:ext cx="307512" cy="331688"/>
            <a:chOff x="381000" y="3225056"/>
            <a:chExt cx="307512" cy="331688"/>
          </a:xfrm>
        </p:grpSpPr>
        <p:sp>
          <p:nvSpPr>
            <p:cNvPr id="16" name="Oval 15"/>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TextBox 16"/>
            <p:cNvSpPr txBox="1"/>
            <p:nvPr/>
          </p:nvSpPr>
          <p:spPr>
            <a:xfrm>
              <a:off x="388430" y="3225056"/>
              <a:ext cx="300082" cy="307777"/>
            </a:xfrm>
            <a:prstGeom prst="rect">
              <a:avLst/>
            </a:prstGeom>
            <a:noFill/>
          </p:spPr>
          <p:txBody>
            <a:bodyPr wrap="none" rtlCol="0">
              <a:spAutoFit/>
            </a:bodyPr>
            <a:lstStyle/>
            <a:p>
              <a:r>
                <a:rPr lang="en-GB" sz="1400" dirty="0">
                  <a:solidFill>
                    <a:srgbClr val="8E44AD"/>
                  </a:solidFill>
                  <a:latin typeface="Open Sans"/>
                  <a:cs typeface="Open Sans"/>
                </a:rPr>
                <a:t>b</a:t>
              </a:r>
            </a:p>
          </p:txBody>
        </p:sp>
      </p:grpSp>
    </p:spTree>
    <p:extLst>
      <p:ext uri="{BB962C8B-B14F-4D97-AF65-F5344CB8AC3E}">
        <p14:creationId xmlns:p14="http://schemas.microsoft.com/office/powerpoint/2010/main" val="36703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03</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err="1" smtClean="0">
                  <a:solidFill>
                    <a:srgbClr val="8E44AD"/>
                  </a:solidFill>
                  <a:latin typeface="Open Sans"/>
                  <a:cs typeface="Open Sans"/>
                </a:rPr>
                <a:t>Taverna</a:t>
              </a:r>
              <a:r>
                <a:rPr lang="en-GB" sz="2000" dirty="0" smtClean="0">
                  <a:solidFill>
                    <a:srgbClr val="8E44AD"/>
                  </a:solidFill>
                  <a:latin typeface="Open Sans"/>
                  <a:cs typeface="Open Sans"/>
                </a:rPr>
                <a:t> Online</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342900" indent="-342900">
              <a:buFont typeface="+mj-lt"/>
              <a:buAutoNum type="alphaLcPeriod" startAt="4"/>
            </a:pPr>
            <a:r>
              <a:rPr lang="en-GB" sz="1400" dirty="0" smtClean="0">
                <a:solidFill>
                  <a:srgbClr val="3F3F3F"/>
                </a:solidFill>
                <a:latin typeface="Open Sans"/>
                <a:cs typeface="Open Sans"/>
              </a:rPr>
              <a:t>Fill input parameters with:</a:t>
            </a:r>
          </a:p>
          <a:p>
            <a:r>
              <a:rPr lang="en-GB" sz="1100" dirty="0" err="1" smtClean="0">
                <a:solidFill>
                  <a:srgbClr val="3F3F3F"/>
                </a:solidFill>
                <a:latin typeface="Open Sans"/>
                <a:cs typeface="Open Sans"/>
              </a:rPr>
              <a:t>outputFilesPath</a:t>
            </a:r>
            <a:r>
              <a:rPr lang="en-GB" sz="1100" dirty="0" smtClean="0">
                <a:solidFill>
                  <a:srgbClr val="3F3F3F"/>
                </a:solidFill>
                <a:latin typeface="Open Sans"/>
                <a:cs typeface="Open Sans"/>
              </a:rPr>
              <a:t>: Pick </a:t>
            </a:r>
            <a:r>
              <a:rPr lang="en-GB" sz="1100" b="1" dirty="0" smtClean="0">
                <a:solidFill>
                  <a:srgbClr val="3F3F3F"/>
                </a:solidFill>
                <a:latin typeface="Open Sans"/>
                <a:cs typeface="Open Sans"/>
              </a:rPr>
              <a:t>home &gt; NAME &gt; demo &gt; out</a:t>
            </a:r>
          </a:p>
          <a:p>
            <a:r>
              <a:rPr lang="en-GB" sz="1100" dirty="0" err="1" smtClean="0">
                <a:solidFill>
                  <a:srgbClr val="3F3F3F"/>
                </a:solidFill>
                <a:latin typeface="Open Sans"/>
                <a:cs typeface="Open Sans"/>
              </a:rPr>
              <a:t>imageFormat</a:t>
            </a:r>
            <a:r>
              <a:rPr lang="en-GB" sz="1100" dirty="0" smtClean="0">
                <a:solidFill>
                  <a:srgbClr val="3F3F3F"/>
                </a:solidFill>
                <a:latin typeface="Open Sans"/>
                <a:cs typeface="Open Sans"/>
              </a:rPr>
              <a:t>: </a:t>
            </a:r>
            <a:r>
              <a:rPr lang="en-GB" sz="1100" b="1" dirty="0" smtClean="0">
                <a:solidFill>
                  <a:srgbClr val="3F3F3F"/>
                </a:solidFill>
                <a:latin typeface="Open Sans"/>
                <a:cs typeface="Open Sans"/>
              </a:rPr>
              <a:t>meta</a:t>
            </a:r>
          </a:p>
          <a:p>
            <a:r>
              <a:rPr lang="en-GB" sz="1100" dirty="0" err="1" smtClean="0">
                <a:solidFill>
                  <a:srgbClr val="3F3F3F"/>
                </a:solidFill>
                <a:latin typeface="Open Sans"/>
                <a:cs typeface="Open Sans"/>
              </a:rPr>
              <a:t>dcmMovingImagePath</a:t>
            </a:r>
            <a:r>
              <a:rPr lang="en-GB" sz="1100" dirty="0" smtClean="0">
                <a:solidFill>
                  <a:srgbClr val="3F3F3F"/>
                </a:solidFill>
                <a:latin typeface="Open Sans"/>
                <a:cs typeface="Open Sans"/>
              </a:rPr>
              <a:t>: Pick </a:t>
            </a:r>
            <a:r>
              <a:rPr lang="en-GB" sz="1100" b="1" dirty="0" smtClean="0">
                <a:solidFill>
                  <a:srgbClr val="3F3F3F"/>
                </a:solidFill>
                <a:latin typeface="Open Sans"/>
                <a:cs typeface="Open Sans"/>
              </a:rPr>
              <a:t>home &gt; NAME &gt; demo &gt; </a:t>
            </a:r>
            <a:r>
              <a:rPr lang="en-GB" sz="1100" b="1" dirty="0" err="1" smtClean="0">
                <a:solidFill>
                  <a:srgbClr val="3F3F3F"/>
                </a:solidFill>
                <a:latin typeface="Open Sans"/>
                <a:cs typeface="Open Sans"/>
              </a:rPr>
              <a:t>dicom</a:t>
            </a:r>
            <a:r>
              <a:rPr lang="en-GB" sz="1100" b="1" dirty="0" smtClean="0">
                <a:solidFill>
                  <a:srgbClr val="3F3F3F"/>
                </a:solidFill>
                <a:latin typeface="Open Sans"/>
                <a:cs typeface="Open Sans"/>
              </a:rPr>
              <a:t> &gt; IM_0325.dcm</a:t>
            </a:r>
          </a:p>
          <a:p>
            <a:r>
              <a:rPr lang="en-GB" sz="1100" dirty="0" err="1" smtClean="0">
                <a:solidFill>
                  <a:srgbClr val="3F3F3F"/>
                </a:solidFill>
                <a:latin typeface="Open Sans"/>
                <a:cs typeface="Open Sans"/>
              </a:rPr>
              <a:t>dcmFixedImagePath</a:t>
            </a:r>
            <a:r>
              <a:rPr lang="en-GB" sz="1100" dirty="0">
                <a:solidFill>
                  <a:srgbClr val="3F3F3F"/>
                </a:solidFill>
                <a:latin typeface="Open Sans"/>
                <a:cs typeface="Open Sans"/>
              </a:rPr>
              <a:t>: Pick </a:t>
            </a:r>
            <a:r>
              <a:rPr lang="en-GB" sz="1100" b="1" dirty="0">
                <a:solidFill>
                  <a:srgbClr val="3F3F3F"/>
                </a:solidFill>
                <a:latin typeface="Open Sans"/>
                <a:cs typeface="Open Sans"/>
              </a:rPr>
              <a:t>home &gt; NAME &gt; demo &gt; </a:t>
            </a:r>
            <a:r>
              <a:rPr lang="en-GB" sz="1100" b="1" dirty="0" err="1">
                <a:solidFill>
                  <a:srgbClr val="3F3F3F"/>
                </a:solidFill>
                <a:latin typeface="Open Sans"/>
                <a:cs typeface="Open Sans"/>
              </a:rPr>
              <a:t>dicom</a:t>
            </a:r>
            <a:r>
              <a:rPr lang="en-GB" sz="1100" b="1" dirty="0">
                <a:solidFill>
                  <a:srgbClr val="3F3F3F"/>
                </a:solidFill>
                <a:latin typeface="Open Sans"/>
                <a:cs typeface="Open Sans"/>
              </a:rPr>
              <a:t> &gt; </a:t>
            </a:r>
            <a:r>
              <a:rPr lang="en-GB" sz="1100" b="1" dirty="0" smtClean="0">
                <a:solidFill>
                  <a:srgbClr val="3F3F3F"/>
                </a:solidFill>
                <a:latin typeface="Open Sans"/>
                <a:cs typeface="Open Sans"/>
              </a:rPr>
              <a:t>IM_0320.dcm</a:t>
            </a:r>
          </a:p>
          <a:p>
            <a:pPr marL="342900" indent="-342900">
              <a:buFont typeface="+mj-lt"/>
              <a:buAutoNum type="alphaLcPeriod" startAt="5"/>
            </a:pPr>
            <a:r>
              <a:rPr lang="en-GB" sz="1400" dirty="0" smtClean="0">
                <a:solidFill>
                  <a:srgbClr val="3F3F3F"/>
                </a:solidFill>
                <a:latin typeface="Open Sans"/>
                <a:cs typeface="Open Sans"/>
              </a:rPr>
              <a:t>Click</a:t>
            </a:r>
            <a:r>
              <a:rPr lang="en-GB" sz="1400" b="1" dirty="0" smtClean="0">
                <a:solidFill>
                  <a:srgbClr val="3F3F3F"/>
                </a:solidFill>
                <a:latin typeface="Open Sans"/>
                <a:cs typeface="Open Sans"/>
              </a:rPr>
              <a:t> Start</a:t>
            </a:r>
            <a:endParaRPr lang="en-GB" sz="1400" b="1" dirty="0">
              <a:solidFill>
                <a:srgbClr val="3F3F3F"/>
              </a:solidFill>
              <a:latin typeface="Open Sans"/>
              <a:cs typeface="Open Sans"/>
            </a:endParaRP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Users are able to configure their workflows with parameters and by selecting input files form VPH-Share</a:t>
            </a:r>
            <a:endParaRPr lang="en-GB" sz="1600" dirty="0">
              <a:solidFill>
                <a:srgbClr val="95A5A6"/>
              </a:solidFill>
              <a:latin typeface="Open Sans"/>
              <a:cs typeface="Open Sans"/>
            </a:endParaRPr>
          </a:p>
        </p:txBody>
      </p:sp>
      <p:pic>
        <p:nvPicPr>
          <p:cNvPr id="9" name="Content Placeholder 8" descr="Screen Shot 2014-05-11 at 19.07.36.png"/>
          <p:cNvPicPr>
            <a:picLocks noGrp="1" noChangeAspect="1"/>
          </p:cNvPicPr>
          <p:nvPr>
            <p:ph idx="1"/>
          </p:nvPr>
        </p:nvPicPr>
        <p:blipFill>
          <a:blip r:embed="rId3" cstate="screen">
            <a:extLst>
              <a:ext uri="{28A0092B-C50C-407E-A947-70E740481C1C}">
                <a14:useLocalDpi xmlns:a14="http://schemas.microsoft.com/office/drawing/2010/main"/>
              </a:ext>
            </a:extLst>
          </a:blip>
          <a:srcRect t="-1598" b="-1598"/>
          <a:stretch>
            <a:fillRect/>
          </a:stretch>
        </p:blipFill>
        <p:spPr>
          <a:xfrm>
            <a:off x="457200" y="1447801"/>
            <a:ext cx="8229600" cy="4190999"/>
          </a:xfrm>
        </p:spPr>
      </p:pic>
      <p:grpSp>
        <p:nvGrpSpPr>
          <p:cNvPr id="21" name="Group 20"/>
          <p:cNvGrpSpPr/>
          <p:nvPr/>
        </p:nvGrpSpPr>
        <p:grpSpPr>
          <a:xfrm>
            <a:off x="2895600" y="2895600"/>
            <a:ext cx="304800" cy="331688"/>
            <a:chOff x="381000" y="3225056"/>
            <a:chExt cx="304800" cy="331688"/>
          </a:xfrm>
        </p:grpSpPr>
        <p:sp>
          <p:nvSpPr>
            <p:cNvPr id="22" name="Oval 21"/>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3" name="TextBox 22"/>
            <p:cNvSpPr txBox="1"/>
            <p:nvPr/>
          </p:nvSpPr>
          <p:spPr>
            <a:xfrm>
              <a:off x="388430" y="3225056"/>
              <a:ext cx="294685" cy="307777"/>
            </a:xfrm>
            <a:prstGeom prst="rect">
              <a:avLst/>
            </a:prstGeom>
            <a:noFill/>
          </p:spPr>
          <p:txBody>
            <a:bodyPr wrap="none" rtlCol="0">
              <a:spAutoFit/>
            </a:bodyPr>
            <a:lstStyle/>
            <a:p>
              <a:r>
                <a:rPr lang="en-GB" sz="1400" dirty="0" smtClean="0">
                  <a:solidFill>
                    <a:srgbClr val="8E44AD"/>
                  </a:solidFill>
                  <a:latin typeface="Open Sans"/>
                  <a:cs typeface="Open Sans"/>
                </a:rPr>
                <a:t>d</a:t>
              </a:r>
              <a:endParaRPr lang="en-GB" sz="1400" dirty="0">
                <a:solidFill>
                  <a:srgbClr val="8E44AD"/>
                </a:solidFill>
                <a:latin typeface="Open Sans"/>
                <a:cs typeface="Open Sans"/>
              </a:endParaRPr>
            </a:p>
          </p:txBody>
        </p:sp>
      </p:grpSp>
      <p:grpSp>
        <p:nvGrpSpPr>
          <p:cNvPr id="24" name="Group 23"/>
          <p:cNvGrpSpPr/>
          <p:nvPr/>
        </p:nvGrpSpPr>
        <p:grpSpPr>
          <a:xfrm>
            <a:off x="1752600" y="3657600"/>
            <a:ext cx="304800" cy="331688"/>
            <a:chOff x="381000" y="3225056"/>
            <a:chExt cx="304800" cy="331688"/>
          </a:xfrm>
        </p:grpSpPr>
        <p:sp>
          <p:nvSpPr>
            <p:cNvPr id="25" name="Oval 24"/>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 name="TextBox 25"/>
            <p:cNvSpPr txBox="1"/>
            <p:nvPr/>
          </p:nvSpPr>
          <p:spPr>
            <a:xfrm>
              <a:off x="388430" y="3225056"/>
              <a:ext cx="287258" cy="307777"/>
            </a:xfrm>
            <a:prstGeom prst="rect">
              <a:avLst/>
            </a:prstGeom>
            <a:noFill/>
          </p:spPr>
          <p:txBody>
            <a:bodyPr wrap="none" rtlCol="0">
              <a:spAutoFit/>
            </a:bodyPr>
            <a:lstStyle/>
            <a:p>
              <a:r>
                <a:rPr lang="en-GB" sz="1400" dirty="0">
                  <a:solidFill>
                    <a:srgbClr val="8E44AD"/>
                  </a:solidFill>
                  <a:latin typeface="Open Sans"/>
                  <a:cs typeface="Open Sans"/>
                </a:rPr>
                <a:t>e</a:t>
              </a:r>
            </a:p>
          </p:txBody>
        </p:sp>
      </p:grpSp>
    </p:spTree>
    <p:extLst>
      <p:ext uri="{BB962C8B-B14F-4D97-AF65-F5344CB8AC3E}">
        <p14:creationId xmlns:p14="http://schemas.microsoft.com/office/powerpoint/2010/main" val="333926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03</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err="1" smtClean="0">
                  <a:solidFill>
                    <a:srgbClr val="8E44AD"/>
                  </a:solidFill>
                  <a:latin typeface="Open Sans"/>
                  <a:cs typeface="Open Sans"/>
                </a:rPr>
                <a:t>Taverna</a:t>
              </a:r>
              <a:r>
                <a:rPr lang="en-GB" sz="2000" dirty="0" smtClean="0">
                  <a:solidFill>
                    <a:srgbClr val="8E44AD"/>
                  </a:solidFill>
                  <a:latin typeface="Open Sans"/>
                  <a:cs typeface="Open Sans"/>
                </a:rPr>
                <a:t> Online</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342900" indent="-342900">
              <a:buFont typeface="+mj-lt"/>
              <a:buAutoNum type="alphaLcPeriod" startAt="6"/>
            </a:pPr>
            <a:r>
              <a:rPr lang="en-GB" sz="1400" dirty="0" smtClean="0">
                <a:solidFill>
                  <a:srgbClr val="3F3F3F"/>
                </a:solidFill>
                <a:latin typeface="Open Sans"/>
                <a:cs typeface="Open Sans"/>
              </a:rPr>
              <a:t>Click on </a:t>
            </a:r>
            <a:r>
              <a:rPr lang="en-GB" sz="1400" b="1" dirty="0" smtClean="0">
                <a:solidFill>
                  <a:srgbClr val="3F3F3F"/>
                </a:solidFill>
                <a:latin typeface="Open Sans"/>
                <a:cs typeface="Open Sans"/>
              </a:rPr>
              <a:t>Properties</a:t>
            </a:r>
            <a:r>
              <a:rPr lang="en-GB" sz="1400" dirty="0" smtClean="0">
                <a:solidFill>
                  <a:srgbClr val="3F3F3F"/>
                </a:solidFill>
                <a:latin typeface="Open Sans"/>
                <a:cs typeface="Open Sans"/>
              </a:rPr>
              <a:t> to view the workflow properties</a:t>
            </a:r>
          </a:p>
          <a:p>
            <a:pPr marL="342900" indent="-342900">
              <a:buFont typeface="+mj-lt"/>
              <a:buAutoNum type="alphaLcPeriod" startAt="6"/>
            </a:pPr>
            <a:r>
              <a:rPr lang="en-GB" sz="1400" dirty="0" smtClean="0">
                <a:solidFill>
                  <a:srgbClr val="3F3F3F"/>
                </a:solidFill>
                <a:latin typeface="Open Sans"/>
                <a:cs typeface="Open Sans"/>
              </a:rPr>
              <a:t>Click on </a:t>
            </a:r>
            <a:r>
              <a:rPr lang="en-GB" sz="1400" b="1" dirty="0" smtClean="0">
                <a:solidFill>
                  <a:srgbClr val="3F3F3F"/>
                </a:solidFill>
                <a:latin typeface="Open Sans"/>
                <a:cs typeface="Open Sans"/>
              </a:rPr>
              <a:t>Workflow directory </a:t>
            </a:r>
            <a:r>
              <a:rPr lang="en-GB" sz="1400" dirty="0" smtClean="0">
                <a:solidFill>
                  <a:srgbClr val="3F3F3F"/>
                </a:solidFill>
                <a:latin typeface="Open Sans"/>
                <a:cs typeface="Open Sans"/>
              </a:rPr>
              <a:t>to view </a:t>
            </a:r>
            <a:endParaRPr lang="en-GB" sz="1400" dirty="0">
              <a:solidFill>
                <a:srgbClr val="3F3F3F"/>
              </a:solidFill>
              <a:latin typeface="Open Sans"/>
              <a:cs typeface="Open Sans"/>
            </a:endParaRP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Workflows can also be executed from within </a:t>
            </a:r>
            <a:r>
              <a:rPr lang="en-GB" sz="1600" dirty="0" err="1" smtClean="0">
                <a:solidFill>
                  <a:srgbClr val="7F8C8D"/>
                </a:solidFill>
                <a:latin typeface="Open Sans"/>
                <a:cs typeface="Open Sans"/>
              </a:rPr>
              <a:t>Taverna</a:t>
            </a:r>
            <a:r>
              <a:rPr lang="en-GB" sz="1600" dirty="0" smtClean="0">
                <a:solidFill>
                  <a:srgbClr val="7F8C8D"/>
                </a:solidFill>
                <a:latin typeface="Open Sans"/>
                <a:cs typeface="Open Sans"/>
              </a:rPr>
              <a:t> Online</a:t>
            </a:r>
            <a:endParaRPr lang="en-GB" sz="1600" dirty="0">
              <a:solidFill>
                <a:srgbClr val="95A5A6"/>
              </a:solidFill>
              <a:latin typeface="Open Sans"/>
              <a:cs typeface="Open Sans"/>
            </a:endParaRPr>
          </a:p>
        </p:txBody>
      </p:sp>
      <p:pic>
        <p:nvPicPr>
          <p:cNvPr id="3" name="Content Placeholder 2"/>
          <p:cNvPicPr>
            <a:picLocks noGrp="1" noChangeAspect="1"/>
          </p:cNvPicPr>
          <p:nvPr>
            <p:ph idx="1"/>
          </p:nvPr>
        </p:nvPicPr>
        <p:blipFill>
          <a:blip r:embed="rId3" cstate="screen">
            <a:extLst>
              <a:ext uri="{28A0092B-C50C-407E-A947-70E740481C1C}">
                <a14:useLocalDpi xmlns:a14="http://schemas.microsoft.com/office/drawing/2010/main"/>
              </a:ext>
            </a:extLst>
          </a:blip>
          <a:srcRect l="-916" r="-916"/>
          <a:stretch>
            <a:fillRect/>
          </a:stretch>
        </p:blipFill>
        <p:spPr>
          <a:xfrm>
            <a:off x="457200" y="1307852"/>
            <a:ext cx="8229600" cy="4330948"/>
          </a:xfrm>
        </p:spPr>
      </p:pic>
      <p:grpSp>
        <p:nvGrpSpPr>
          <p:cNvPr id="21" name="Group 20"/>
          <p:cNvGrpSpPr/>
          <p:nvPr/>
        </p:nvGrpSpPr>
        <p:grpSpPr>
          <a:xfrm>
            <a:off x="990255" y="2381994"/>
            <a:ext cx="304800" cy="318988"/>
            <a:chOff x="381000" y="3237756"/>
            <a:chExt cx="304800" cy="318988"/>
          </a:xfrm>
        </p:grpSpPr>
        <p:sp>
          <p:nvSpPr>
            <p:cNvPr id="22" name="Oval 21"/>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3" name="TextBox 22"/>
            <p:cNvSpPr txBox="1"/>
            <p:nvPr/>
          </p:nvSpPr>
          <p:spPr>
            <a:xfrm>
              <a:off x="413830" y="3237756"/>
              <a:ext cx="261610" cy="307777"/>
            </a:xfrm>
            <a:prstGeom prst="rect">
              <a:avLst/>
            </a:prstGeom>
            <a:noFill/>
          </p:spPr>
          <p:txBody>
            <a:bodyPr wrap="none" rtlCol="0">
              <a:spAutoFit/>
            </a:bodyPr>
            <a:lstStyle/>
            <a:p>
              <a:r>
                <a:rPr lang="en-GB" sz="1400" dirty="0">
                  <a:solidFill>
                    <a:srgbClr val="8E44AD"/>
                  </a:solidFill>
                  <a:latin typeface="Open Sans"/>
                  <a:cs typeface="Open Sans"/>
                </a:rPr>
                <a:t>f</a:t>
              </a:r>
            </a:p>
          </p:txBody>
        </p:sp>
      </p:grpSp>
      <p:grpSp>
        <p:nvGrpSpPr>
          <p:cNvPr id="24" name="Group 23"/>
          <p:cNvGrpSpPr/>
          <p:nvPr/>
        </p:nvGrpSpPr>
        <p:grpSpPr>
          <a:xfrm>
            <a:off x="1607630" y="2383483"/>
            <a:ext cx="304800" cy="331688"/>
            <a:chOff x="381000" y="3225056"/>
            <a:chExt cx="304800" cy="331688"/>
          </a:xfrm>
        </p:grpSpPr>
        <p:sp>
          <p:nvSpPr>
            <p:cNvPr id="25" name="Oval 24"/>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6" name="TextBox 25"/>
            <p:cNvSpPr txBox="1"/>
            <p:nvPr/>
          </p:nvSpPr>
          <p:spPr>
            <a:xfrm>
              <a:off x="388430" y="3225056"/>
              <a:ext cx="287258" cy="307777"/>
            </a:xfrm>
            <a:prstGeom prst="rect">
              <a:avLst/>
            </a:prstGeom>
            <a:noFill/>
          </p:spPr>
          <p:txBody>
            <a:bodyPr wrap="none" rtlCol="0">
              <a:spAutoFit/>
            </a:bodyPr>
            <a:lstStyle/>
            <a:p>
              <a:r>
                <a:rPr lang="en-GB" sz="1400" dirty="0" smtClean="0">
                  <a:solidFill>
                    <a:srgbClr val="8E44AD"/>
                  </a:solidFill>
                  <a:latin typeface="Open Sans"/>
                  <a:cs typeface="Open Sans"/>
                </a:rPr>
                <a:t>g</a:t>
              </a:r>
              <a:endParaRPr lang="en-GB" sz="1400" dirty="0">
                <a:solidFill>
                  <a:srgbClr val="8E44AD"/>
                </a:solidFill>
                <a:latin typeface="Open Sans"/>
                <a:cs typeface="Open Sans"/>
              </a:endParaRPr>
            </a:p>
          </p:txBody>
        </p:sp>
      </p:grpSp>
    </p:spTree>
    <p:extLst>
      <p:ext uri="{BB962C8B-B14F-4D97-AF65-F5344CB8AC3E}">
        <p14:creationId xmlns:p14="http://schemas.microsoft.com/office/powerpoint/2010/main" val="27937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a:spLocks noChangeAspect="1"/>
          </p:cNvSpPr>
          <p:nvPr/>
        </p:nvSpPr>
        <p:spPr>
          <a:xfrm>
            <a:off x="5562600" y="2842452"/>
            <a:ext cx="3124200" cy="3177348"/>
          </a:xfrm>
          <a:prstGeom prst="ellipse">
            <a:avLst/>
          </a:prstGeom>
          <a:solidFill>
            <a:srgbClr val="F4F5F7"/>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 name="Oval 23"/>
          <p:cNvSpPr>
            <a:spLocks noChangeAspect="1"/>
          </p:cNvSpPr>
          <p:nvPr/>
        </p:nvSpPr>
        <p:spPr>
          <a:xfrm>
            <a:off x="5952067" y="3350452"/>
            <a:ext cx="2249784" cy="2148053"/>
          </a:xfrm>
          <a:prstGeom prst="ellipse">
            <a:avLst/>
          </a:prstGeom>
          <a:solidFill>
            <a:srgbClr val="E0E1E4"/>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VPH-Share Research Platform</a:t>
            </a:r>
            <a:endParaRPr lang="en-GB" dirty="0"/>
          </a:p>
        </p:txBody>
      </p:sp>
      <p:sp>
        <p:nvSpPr>
          <p:cNvPr id="161" name="Content Placeholder 160"/>
          <p:cNvSpPr>
            <a:spLocks noGrp="1"/>
          </p:cNvSpPr>
          <p:nvPr>
            <p:ph idx="1"/>
          </p:nvPr>
        </p:nvSpPr>
        <p:spPr>
          <a:xfrm>
            <a:off x="457200" y="1219200"/>
            <a:ext cx="8229600" cy="1999315"/>
          </a:xfrm>
        </p:spPr>
        <p:txBody>
          <a:bodyPr>
            <a:normAutofit/>
          </a:bodyPr>
          <a:lstStyle/>
          <a:p>
            <a:r>
              <a:rPr lang="en-GB" sz="2000" dirty="0"/>
              <a:t>VPH-Share is a 20-Partner FP7 Integrated Project that is constructing an online, cloud-based environment in which users can share software tools, applications and data, and can develop and execute </a:t>
            </a:r>
            <a:r>
              <a:rPr lang="en-GB" sz="2000" i="1" dirty="0"/>
              <a:t>in </a:t>
            </a:r>
            <a:r>
              <a:rPr lang="en-GB" sz="2000" i="1" dirty="0" err="1"/>
              <a:t>silico</a:t>
            </a:r>
            <a:r>
              <a:rPr lang="en-GB" sz="2000" dirty="0"/>
              <a:t> clinical workflows</a:t>
            </a:r>
            <a:r>
              <a:rPr lang="en-GB" sz="2000" dirty="0" smtClean="0"/>
              <a:t>.</a:t>
            </a:r>
          </a:p>
        </p:txBody>
      </p:sp>
      <p:grpSp>
        <p:nvGrpSpPr>
          <p:cNvPr id="165" name="Group 164"/>
          <p:cNvGrpSpPr/>
          <p:nvPr/>
        </p:nvGrpSpPr>
        <p:grpSpPr>
          <a:xfrm>
            <a:off x="7840133" y="3680073"/>
            <a:ext cx="378652" cy="378652"/>
            <a:chOff x="7840133" y="2585839"/>
            <a:chExt cx="378652" cy="378652"/>
          </a:xfrm>
        </p:grpSpPr>
        <p:sp>
          <p:nvSpPr>
            <p:cNvPr id="18" name="Oval 17"/>
            <p:cNvSpPr>
              <a:spLocks noChangeAspect="1"/>
            </p:cNvSpPr>
            <p:nvPr/>
          </p:nvSpPr>
          <p:spPr>
            <a:xfrm>
              <a:off x="7840133" y="2585839"/>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8" name="Picture 27" descr="Untitled-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7182" y="2661765"/>
              <a:ext cx="224554" cy="226800"/>
            </a:xfrm>
            <a:prstGeom prst="rect">
              <a:avLst/>
            </a:prstGeom>
          </p:spPr>
        </p:pic>
      </p:grpSp>
      <p:grpSp>
        <p:nvGrpSpPr>
          <p:cNvPr id="169" name="Group 168"/>
          <p:cNvGrpSpPr/>
          <p:nvPr/>
        </p:nvGrpSpPr>
        <p:grpSpPr>
          <a:xfrm>
            <a:off x="5964305" y="3680073"/>
            <a:ext cx="378652" cy="378652"/>
            <a:chOff x="5964305" y="2585839"/>
            <a:chExt cx="378652" cy="378652"/>
          </a:xfrm>
        </p:grpSpPr>
        <p:sp>
          <p:nvSpPr>
            <p:cNvPr id="20" name="Oval 19"/>
            <p:cNvSpPr>
              <a:spLocks noChangeAspect="1"/>
            </p:cNvSpPr>
            <p:nvPr/>
          </p:nvSpPr>
          <p:spPr>
            <a:xfrm>
              <a:off x="5964305" y="2585839"/>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9" name="Picture 28" descr="Untitled-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1354" y="2661765"/>
              <a:ext cx="224554" cy="226800"/>
            </a:xfrm>
            <a:prstGeom prst="rect">
              <a:avLst/>
            </a:prstGeom>
          </p:spPr>
        </p:pic>
      </p:grpSp>
      <p:grpSp>
        <p:nvGrpSpPr>
          <p:cNvPr id="170" name="Group 169"/>
          <p:cNvGrpSpPr/>
          <p:nvPr/>
        </p:nvGrpSpPr>
        <p:grpSpPr>
          <a:xfrm>
            <a:off x="7840133" y="4754425"/>
            <a:ext cx="378652" cy="378652"/>
            <a:chOff x="7840133" y="3660191"/>
            <a:chExt cx="378652" cy="378652"/>
          </a:xfrm>
        </p:grpSpPr>
        <p:sp>
          <p:nvSpPr>
            <p:cNvPr id="17" name="Oval 16"/>
            <p:cNvSpPr>
              <a:spLocks noChangeAspect="1"/>
            </p:cNvSpPr>
            <p:nvPr/>
          </p:nvSpPr>
          <p:spPr>
            <a:xfrm>
              <a:off x="7840133" y="3660191"/>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Picture 30" descr="Untitled-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199" y="3736117"/>
              <a:ext cx="254520" cy="226800"/>
            </a:xfrm>
            <a:prstGeom prst="rect">
              <a:avLst/>
            </a:prstGeom>
          </p:spPr>
        </p:pic>
      </p:grpSp>
      <p:grpSp>
        <p:nvGrpSpPr>
          <p:cNvPr id="164" name="Group 163"/>
          <p:cNvGrpSpPr/>
          <p:nvPr/>
        </p:nvGrpSpPr>
        <p:grpSpPr>
          <a:xfrm>
            <a:off x="6900332" y="3132667"/>
            <a:ext cx="378652" cy="378652"/>
            <a:chOff x="6900332" y="2038433"/>
            <a:chExt cx="378652" cy="378652"/>
          </a:xfrm>
        </p:grpSpPr>
        <p:sp>
          <p:nvSpPr>
            <p:cNvPr id="19" name="Oval 18"/>
            <p:cNvSpPr>
              <a:spLocks noChangeAspect="1"/>
            </p:cNvSpPr>
            <p:nvPr/>
          </p:nvSpPr>
          <p:spPr>
            <a:xfrm>
              <a:off x="6900332" y="2038433"/>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2" name="Picture 31" descr="Untitled-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2398" y="2114359"/>
              <a:ext cx="254520" cy="226800"/>
            </a:xfrm>
            <a:prstGeom prst="rect">
              <a:avLst/>
            </a:prstGeom>
          </p:spPr>
        </p:pic>
      </p:grpSp>
      <p:grpSp>
        <p:nvGrpSpPr>
          <p:cNvPr id="168" name="Group 167"/>
          <p:cNvGrpSpPr/>
          <p:nvPr/>
        </p:nvGrpSpPr>
        <p:grpSpPr>
          <a:xfrm>
            <a:off x="5964305" y="4754425"/>
            <a:ext cx="378652" cy="378652"/>
            <a:chOff x="5964305" y="3660191"/>
            <a:chExt cx="378652" cy="378652"/>
          </a:xfrm>
        </p:grpSpPr>
        <p:sp>
          <p:nvSpPr>
            <p:cNvPr id="21" name="Oval 20"/>
            <p:cNvSpPr>
              <a:spLocks noChangeAspect="1"/>
            </p:cNvSpPr>
            <p:nvPr/>
          </p:nvSpPr>
          <p:spPr>
            <a:xfrm>
              <a:off x="5964305" y="3660191"/>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3" name="Picture 32" descr="Untitled-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6371" y="3736117"/>
              <a:ext cx="254520" cy="226800"/>
            </a:xfrm>
            <a:prstGeom prst="rect">
              <a:avLst/>
            </a:prstGeom>
          </p:spPr>
        </p:pic>
      </p:grpSp>
      <p:grpSp>
        <p:nvGrpSpPr>
          <p:cNvPr id="183" name="Group 182"/>
          <p:cNvGrpSpPr/>
          <p:nvPr/>
        </p:nvGrpSpPr>
        <p:grpSpPr>
          <a:xfrm>
            <a:off x="5274734" y="4148667"/>
            <a:ext cx="531052" cy="531052"/>
            <a:chOff x="5274734" y="3054433"/>
            <a:chExt cx="531052" cy="531052"/>
          </a:xfrm>
        </p:grpSpPr>
        <p:sp>
          <p:nvSpPr>
            <p:cNvPr id="14" name="Oval 13"/>
            <p:cNvSpPr>
              <a:spLocks noChangeAspect="1"/>
            </p:cNvSpPr>
            <p:nvPr/>
          </p:nvSpPr>
          <p:spPr>
            <a:xfrm>
              <a:off x="5274734" y="3054433"/>
              <a:ext cx="531052" cy="531052"/>
            </a:xfrm>
            <a:prstGeom prst="ellipse">
              <a:avLst/>
            </a:prstGeom>
            <a:solidFill>
              <a:schemeClr val="bg1"/>
            </a:solidFill>
            <a:ln w="38100">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6" name="Group 35"/>
            <p:cNvGrpSpPr/>
            <p:nvPr/>
          </p:nvGrpSpPr>
          <p:grpSpPr>
            <a:xfrm>
              <a:off x="5414967" y="3208219"/>
              <a:ext cx="250587" cy="223480"/>
              <a:chOff x="3089346" y="2836126"/>
              <a:chExt cx="873054" cy="778613"/>
            </a:xfrm>
          </p:grpSpPr>
          <p:grpSp>
            <p:nvGrpSpPr>
              <p:cNvPr id="37" name="Group 36"/>
              <p:cNvGrpSpPr/>
              <p:nvPr/>
            </p:nvGrpSpPr>
            <p:grpSpPr>
              <a:xfrm>
                <a:off x="3089346" y="2836126"/>
                <a:ext cx="873054" cy="205291"/>
                <a:chOff x="2895600" y="2659555"/>
                <a:chExt cx="1066800" cy="250848"/>
              </a:xfrm>
            </p:grpSpPr>
            <p:sp>
              <p:nvSpPr>
                <p:cNvPr id="44" name="Rounded Rectangle 43"/>
                <p:cNvSpPr/>
                <p:nvPr/>
              </p:nvSpPr>
              <p:spPr>
                <a:xfrm>
                  <a:off x="2895600" y="2659555"/>
                  <a:ext cx="1066800" cy="250848"/>
                </a:xfrm>
                <a:prstGeom prst="roundRect">
                  <a:avLst>
                    <a:gd name="adj" fmla="val 19403"/>
                  </a:avLst>
                </a:prstGeom>
                <a:solidFill>
                  <a:srgbClr val="16A085"/>
                </a:solidFill>
                <a:ln w="15875">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Oval 44"/>
                <p:cNvSpPr/>
                <p:nvPr/>
              </p:nvSpPr>
              <p:spPr>
                <a:xfrm>
                  <a:off x="2981346" y="2740680"/>
                  <a:ext cx="108000" cy="108000"/>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38" name="Group 37"/>
              <p:cNvGrpSpPr/>
              <p:nvPr/>
            </p:nvGrpSpPr>
            <p:grpSpPr>
              <a:xfrm>
                <a:off x="3089346" y="3121516"/>
                <a:ext cx="873054" cy="205293"/>
                <a:chOff x="2895600" y="2659555"/>
                <a:chExt cx="1066800" cy="250850"/>
              </a:xfrm>
            </p:grpSpPr>
            <p:sp>
              <p:nvSpPr>
                <p:cNvPr id="42" name="Rounded Rectangle 41"/>
                <p:cNvSpPr/>
                <p:nvPr/>
              </p:nvSpPr>
              <p:spPr>
                <a:xfrm>
                  <a:off x="2895600" y="2659555"/>
                  <a:ext cx="1066800" cy="250850"/>
                </a:xfrm>
                <a:prstGeom prst="roundRect">
                  <a:avLst>
                    <a:gd name="adj" fmla="val 19403"/>
                  </a:avLst>
                </a:prstGeom>
                <a:solidFill>
                  <a:srgbClr val="16A085"/>
                </a:solidFill>
                <a:ln w="15875">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Oval 42"/>
                <p:cNvSpPr/>
                <p:nvPr/>
              </p:nvSpPr>
              <p:spPr>
                <a:xfrm>
                  <a:off x="2981346" y="2740680"/>
                  <a:ext cx="108000" cy="108000"/>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39" name="Group 38"/>
              <p:cNvGrpSpPr/>
              <p:nvPr/>
            </p:nvGrpSpPr>
            <p:grpSpPr>
              <a:xfrm>
                <a:off x="3089346" y="3409446"/>
                <a:ext cx="873054" cy="205293"/>
                <a:chOff x="2895600" y="2659555"/>
                <a:chExt cx="1066800" cy="250850"/>
              </a:xfrm>
            </p:grpSpPr>
            <p:sp>
              <p:nvSpPr>
                <p:cNvPr id="40" name="Rounded Rectangle 39"/>
                <p:cNvSpPr/>
                <p:nvPr/>
              </p:nvSpPr>
              <p:spPr>
                <a:xfrm>
                  <a:off x="2895600" y="2659555"/>
                  <a:ext cx="1066800" cy="250850"/>
                </a:xfrm>
                <a:prstGeom prst="roundRect">
                  <a:avLst>
                    <a:gd name="adj" fmla="val 19403"/>
                  </a:avLst>
                </a:prstGeom>
                <a:solidFill>
                  <a:srgbClr val="16A085"/>
                </a:solidFill>
                <a:ln w="15875">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Oval 40"/>
                <p:cNvSpPr/>
                <p:nvPr/>
              </p:nvSpPr>
              <p:spPr>
                <a:xfrm>
                  <a:off x="2981346" y="2740680"/>
                  <a:ext cx="108000" cy="108000"/>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grpSp>
        <p:nvGrpSpPr>
          <p:cNvPr id="186" name="Group 185"/>
          <p:cNvGrpSpPr/>
          <p:nvPr/>
        </p:nvGrpSpPr>
        <p:grpSpPr>
          <a:xfrm>
            <a:off x="8373533" y="4148667"/>
            <a:ext cx="531052" cy="531052"/>
            <a:chOff x="8373533" y="3054433"/>
            <a:chExt cx="531052" cy="531052"/>
          </a:xfrm>
        </p:grpSpPr>
        <p:sp>
          <p:nvSpPr>
            <p:cNvPr id="11" name="Oval 10"/>
            <p:cNvSpPr>
              <a:spLocks noChangeAspect="1"/>
            </p:cNvSpPr>
            <p:nvPr/>
          </p:nvSpPr>
          <p:spPr>
            <a:xfrm>
              <a:off x="8373533" y="3054433"/>
              <a:ext cx="531052" cy="531052"/>
            </a:xfrm>
            <a:prstGeom prst="ellipse">
              <a:avLst/>
            </a:prstGeom>
            <a:solidFill>
              <a:schemeClr val="bg1"/>
            </a:solidFill>
            <a:ln w="38100">
              <a:solidFill>
                <a:srgbClr val="2C3E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ounded Rectangle 195"/>
            <p:cNvSpPr>
              <a:spLocks noChangeAspect="1"/>
            </p:cNvSpPr>
            <p:nvPr/>
          </p:nvSpPr>
          <p:spPr>
            <a:xfrm>
              <a:off x="8449990" y="3203890"/>
              <a:ext cx="378138" cy="206739"/>
            </a:xfrm>
            <a:custGeom>
              <a:avLst/>
              <a:gdLst/>
              <a:ahLst/>
              <a:cxnLst/>
              <a:rect l="l" t="t" r="r" b="b"/>
              <a:pathLst>
                <a:path w="1933180" h="1207377">
                  <a:moveTo>
                    <a:pt x="778077" y="0"/>
                  </a:moveTo>
                  <a:cubicBezTo>
                    <a:pt x="971401" y="0"/>
                    <a:pt x="1140704" y="97028"/>
                    <a:pt x="1234255" y="242281"/>
                  </a:cubicBezTo>
                  <a:lnTo>
                    <a:pt x="1253214" y="278299"/>
                  </a:lnTo>
                  <a:lnTo>
                    <a:pt x="1288658" y="260149"/>
                  </a:lnTo>
                  <a:cubicBezTo>
                    <a:pt x="1321528" y="247034"/>
                    <a:pt x="1357666" y="239781"/>
                    <a:pt x="1395599" y="239781"/>
                  </a:cubicBezTo>
                  <a:cubicBezTo>
                    <a:pt x="1547333" y="239781"/>
                    <a:pt x="1670338" y="355825"/>
                    <a:pt x="1670338" y="498973"/>
                  </a:cubicBezTo>
                  <a:lnTo>
                    <a:pt x="1668952" y="511940"/>
                  </a:lnTo>
                  <a:lnTo>
                    <a:pt x="1716849" y="526808"/>
                  </a:lnTo>
                  <a:cubicBezTo>
                    <a:pt x="1843978" y="580579"/>
                    <a:pt x="1933180" y="706460"/>
                    <a:pt x="1933180" y="853175"/>
                  </a:cubicBezTo>
                  <a:lnTo>
                    <a:pt x="1933179" y="853175"/>
                  </a:lnTo>
                  <a:cubicBezTo>
                    <a:pt x="1933179" y="1048795"/>
                    <a:pt x="1774597" y="1207377"/>
                    <a:pt x="1578977" y="1207377"/>
                  </a:cubicBezTo>
                  <a:lnTo>
                    <a:pt x="354202" y="1207376"/>
                  </a:lnTo>
                  <a:cubicBezTo>
                    <a:pt x="183035" y="1207376"/>
                    <a:pt x="40224" y="1085962"/>
                    <a:pt x="7196" y="924558"/>
                  </a:cubicBezTo>
                  <a:lnTo>
                    <a:pt x="0" y="853175"/>
                  </a:lnTo>
                  <a:lnTo>
                    <a:pt x="7196" y="781791"/>
                  </a:lnTo>
                  <a:cubicBezTo>
                    <a:pt x="30788" y="666503"/>
                    <a:pt x="110391" y="571617"/>
                    <a:pt x="216331" y="526808"/>
                  </a:cubicBezTo>
                  <a:lnTo>
                    <a:pt x="246207" y="517534"/>
                  </a:lnTo>
                  <a:lnTo>
                    <a:pt x="244677" y="503217"/>
                  </a:lnTo>
                  <a:cubicBezTo>
                    <a:pt x="244677" y="225298"/>
                    <a:pt x="483488" y="0"/>
                    <a:pt x="778077" y="0"/>
                  </a:cubicBezTo>
                  <a:close/>
                </a:path>
              </a:pathLst>
            </a:custGeom>
            <a:noFill/>
            <a:ln w="38100">
              <a:solidFill>
                <a:srgbClr val="2C3E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182" name="Group 181"/>
          <p:cNvGrpSpPr/>
          <p:nvPr/>
        </p:nvGrpSpPr>
        <p:grpSpPr>
          <a:xfrm>
            <a:off x="7670799" y="2821748"/>
            <a:ext cx="531052" cy="531052"/>
            <a:chOff x="7670799" y="1727514"/>
            <a:chExt cx="531052" cy="531052"/>
          </a:xfrm>
        </p:grpSpPr>
        <p:sp>
          <p:nvSpPr>
            <p:cNvPr id="12" name="Oval 11"/>
            <p:cNvSpPr>
              <a:spLocks noChangeAspect="1"/>
            </p:cNvSpPr>
            <p:nvPr/>
          </p:nvSpPr>
          <p:spPr>
            <a:xfrm>
              <a:off x="7670799" y="1727514"/>
              <a:ext cx="531052" cy="531052"/>
            </a:xfrm>
            <a:prstGeom prst="ellipse">
              <a:avLst/>
            </a:prstGeom>
            <a:solidFill>
              <a:schemeClr val="bg1"/>
            </a:solidFill>
            <a:ln w="381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4" name="Group 53"/>
            <p:cNvGrpSpPr>
              <a:grpSpLocks noChangeAspect="1"/>
            </p:cNvGrpSpPr>
            <p:nvPr/>
          </p:nvGrpSpPr>
          <p:grpSpPr>
            <a:xfrm>
              <a:off x="7809181" y="1837692"/>
              <a:ext cx="279688" cy="306000"/>
              <a:chOff x="6916655" y="2460825"/>
              <a:chExt cx="786655" cy="859989"/>
            </a:xfrm>
          </p:grpSpPr>
          <p:sp>
            <p:nvSpPr>
              <p:cNvPr id="47" name="Rectangle 46"/>
              <p:cNvSpPr/>
              <p:nvPr/>
            </p:nvSpPr>
            <p:spPr>
              <a:xfrm>
                <a:off x="7006642" y="2460825"/>
                <a:ext cx="248638" cy="180253"/>
              </a:xfrm>
              <a:prstGeom prst="rect">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Diamond 47"/>
              <p:cNvSpPr/>
              <p:nvPr/>
            </p:nvSpPr>
            <p:spPr>
              <a:xfrm>
                <a:off x="6916655" y="2739568"/>
                <a:ext cx="428611" cy="291845"/>
              </a:xfrm>
              <a:prstGeom prst="diamond">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Rectangle 48"/>
              <p:cNvSpPr/>
              <p:nvPr/>
            </p:nvSpPr>
            <p:spPr>
              <a:xfrm>
                <a:off x="7006642" y="3140561"/>
                <a:ext cx="248638" cy="180253"/>
              </a:xfrm>
              <a:prstGeom prst="rect">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Rectangle 49"/>
              <p:cNvSpPr/>
              <p:nvPr/>
            </p:nvSpPr>
            <p:spPr>
              <a:xfrm>
                <a:off x="7454672" y="3140561"/>
                <a:ext cx="248638" cy="180253"/>
              </a:xfrm>
              <a:prstGeom prst="rect">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1" name="Straight Connector 50"/>
              <p:cNvCxnSpPr>
                <a:stCxn id="47" idx="2"/>
                <a:endCxn id="48" idx="0"/>
              </p:cNvCxnSpPr>
              <p:nvPr/>
            </p:nvCxnSpPr>
            <p:spPr>
              <a:xfrm>
                <a:off x="7130960" y="2641078"/>
                <a:ext cx="0" cy="98490"/>
              </a:xfrm>
              <a:prstGeom prst="line">
                <a:avLst/>
              </a:prstGeom>
              <a:ln w="317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8" idx="2"/>
              </p:cNvCxnSpPr>
              <p:nvPr/>
            </p:nvCxnSpPr>
            <p:spPr>
              <a:xfrm flipH="1">
                <a:off x="7130960" y="3031413"/>
                <a:ext cx="0" cy="109148"/>
              </a:xfrm>
              <a:prstGeom prst="line">
                <a:avLst/>
              </a:prstGeom>
              <a:ln w="317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31"/>
              <p:cNvCxnSpPr>
                <a:stCxn id="48" idx="3"/>
                <a:endCxn id="50" idx="0"/>
              </p:cNvCxnSpPr>
              <p:nvPr/>
            </p:nvCxnSpPr>
            <p:spPr>
              <a:xfrm>
                <a:off x="7345266" y="2885491"/>
                <a:ext cx="233725" cy="255071"/>
              </a:xfrm>
              <a:prstGeom prst="bentConnector2">
                <a:avLst/>
              </a:prstGeom>
              <a:ln w="31750">
                <a:solidFill>
                  <a:srgbClr val="8E44AD"/>
                </a:solidFill>
              </a:ln>
              <a:effectLst/>
            </p:spPr>
            <p:style>
              <a:lnRef idx="2">
                <a:schemeClr val="accent1"/>
              </a:lnRef>
              <a:fillRef idx="0">
                <a:schemeClr val="accent1"/>
              </a:fillRef>
              <a:effectRef idx="1">
                <a:schemeClr val="accent1"/>
              </a:effectRef>
              <a:fontRef idx="minor">
                <a:schemeClr val="tx1"/>
              </a:fontRef>
            </p:style>
          </p:cxnSp>
        </p:grpSp>
      </p:grpSp>
      <p:grpSp>
        <p:nvGrpSpPr>
          <p:cNvPr id="197" name="Group 196"/>
          <p:cNvGrpSpPr/>
          <p:nvPr/>
        </p:nvGrpSpPr>
        <p:grpSpPr>
          <a:xfrm>
            <a:off x="5952067" y="2819400"/>
            <a:ext cx="531052" cy="531052"/>
            <a:chOff x="5952067" y="1725166"/>
            <a:chExt cx="531052" cy="531052"/>
          </a:xfrm>
        </p:grpSpPr>
        <p:sp>
          <p:nvSpPr>
            <p:cNvPr id="13" name="Oval 12"/>
            <p:cNvSpPr>
              <a:spLocks noChangeAspect="1"/>
            </p:cNvSpPr>
            <p:nvPr/>
          </p:nvSpPr>
          <p:spPr>
            <a:xfrm>
              <a:off x="5952067" y="1725166"/>
              <a:ext cx="531052" cy="531052"/>
            </a:xfrm>
            <a:prstGeom prst="ellipse">
              <a:avLst/>
            </a:prstGeom>
            <a:solidFill>
              <a:schemeClr val="bg1"/>
            </a:solidFill>
            <a:ln w="381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74" name="Group 73"/>
            <p:cNvGrpSpPr/>
            <p:nvPr/>
          </p:nvGrpSpPr>
          <p:grpSpPr>
            <a:xfrm>
              <a:off x="6041354" y="1824992"/>
              <a:ext cx="348298" cy="348298"/>
              <a:chOff x="5040418" y="3338286"/>
              <a:chExt cx="999811" cy="999811"/>
            </a:xfrm>
          </p:grpSpPr>
          <p:grpSp>
            <p:nvGrpSpPr>
              <p:cNvPr id="75" name="Group 74"/>
              <p:cNvGrpSpPr/>
              <p:nvPr/>
            </p:nvGrpSpPr>
            <p:grpSpPr>
              <a:xfrm>
                <a:off x="5414154" y="3338286"/>
                <a:ext cx="252340" cy="999811"/>
                <a:chOff x="4976202" y="5343563"/>
                <a:chExt cx="252340" cy="999811"/>
              </a:xfrm>
            </p:grpSpPr>
            <p:sp>
              <p:nvSpPr>
                <p:cNvPr id="89" name="Oval 88"/>
                <p:cNvSpPr/>
                <p:nvPr/>
              </p:nvSpPr>
              <p:spPr>
                <a:xfrm>
                  <a:off x="4976202" y="5343563"/>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0" name="Oval 89"/>
                <p:cNvSpPr/>
                <p:nvPr/>
              </p:nvSpPr>
              <p:spPr>
                <a:xfrm>
                  <a:off x="4976202" y="6091374"/>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76" name="Group 75"/>
              <p:cNvGrpSpPr/>
              <p:nvPr/>
            </p:nvGrpSpPr>
            <p:grpSpPr>
              <a:xfrm rot="18000000">
                <a:off x="5414154" y="3338286"/>
                <a:ext cx="252340" cy="999811"/>
                <a:chOff x="4976202" y="5343563"/>
                <a:chExt cx="252340" cy="999811"/>
              </a:xfrm>
            </p:grpSpPr>
            <p:sp>
              <p:nvSpPr>
                <p:cNvPr id="87" name="Oval 86"/>
                <p:cNvSpPr/>
                <p:nvPr/>
              </p:nvSpPr>
              <p:spPr>
                <a:xfrm>
                  <a:off x="4976202" y="5343563"/>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Oval 87"/>
                <p:cNvSpPr/>
                <p:nvPr/>
              </p:nvSpPr>
              <p:spPr>
                <a:xfrm>
                  <a:off x="4976202" y="6091374"/>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77" name="Group 76"/>
              <p:cNvGrpSpPr/>
              <p:nvPr/>
            </p:nvGrpSpPr>
            <p:grpSpPr>
              <a:xfrm rot="14400000">
                <a:off x="5414154" y="3338286"/>
                <a:ext cx="252340" cy="999811"/>
                <a:chOff x="4976202" y="5343563"/>
                <a:chExt cx="252340" cy="999811"/>
              </a:xfrm>
            </p:grpSpPr>
            <p:sp>
              <p:nvSpPr>
                <p:cNvPr id="85" name="Oval 84"/>
                <p:cNvSpPr/>
                <p:nvPr/>
              </p:nvSpPr>
              <p:spPr>
                <a:xfrm>
                  <a:off x="4976202" y="5343563"/>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Oval 85"/>
                <p:cNvSpPr/>
                <p:nvPr/>
              </p:nvSpPr>
              <p:spPr>
                <a:xfrm>
                  <a:off x="4976202" y="6091374"/>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78" name="Straight Connector 77"/>
              <p:cNvCxnSpPr>
                <a:stCxn id="89" idx="4"/>
                <a:endCxn id="90" idx="0"/>
              </p:cNvCxnSpPr>
              <p:nvPr/>
            </p:nvCxnSpPr>
            <p:spPr>
              <a:xfrm>
                <a:off x="5540324" y="3590286"/>
                <a:ext cx="0" cy="495811"/>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87" idx="4"/>
                <a:endCxn id="88" idx="0"/>
              </p:cNvCxnSpPr>
              <p:nvPr/>
            </p:nvCxnSpPr>
            <p:spPr>
              <a:xfrm>
                <a:off x="5325631" y="3714239"/>
                <a:ext cx="429386" cy="247905"/>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85" idx="4"/>
                <a:endCxn id="86" idx="0"/>
              </p:cNvCxnSpPr>
              <p:nvPr/>
            </p:nvCxnSpPr>
            <p:spPr>
              <a:xfrm flipV="1">
                <a:off x="5325631" y="3714239"/>
                <a:ext cx="429386" cy="247905"/>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89" idx="4"/>
                <a:endCxn id="85" idx="4"/>
              </p:cNvCxnSpPr>
              <p:nvPr/>
            </p:nvCxnSpPr>
            <p:spPr>
              <a:xfrm flipH="1">
                <a:off x="5325631" y="3590286"/>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89" idx="4"/>
                <a:endCxn id="88" idx="0"/>
              </p:cNvCxnSpPr>
              <p:nvPr/>
            </p:nvCxnSpPr>
            <p:spPr>
              <a:xfrm>
                <a:off x="5540324" y="3590286"/>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87" idx="4"/>
                <a:endCxn id="90" idx="0"/>
              </p:cNvCxnSpPr>
              <p:nvPr/>
            </p:nvCxnSpPr>
            <p:spPr>
              <a:xfrm>
                <a:off x="5325631" y="3714239"/>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86" idx="0"/>
                <a:endCxn id="90" idx="0"/>
              </p:cNvCxnSpPr>
              <p:nvPr/>
            </p:nvCxnSpPr>
            <p:spPr>
              <a:xfrm flipH="1">
                <a:off x="5540324" y="3714239"/>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grpSp>
      </p:grpSp>
      <p:grpSp>
        <p:nvGrpSpPr>
          <p:cNvPr id="184" name="Group 183"/>
          <p:cNvGrpSpPr/>
          <p:nvPr/>
        </p:nvGrpSpPr>
        <p:grpSpPr>
          <a:xfrm>
            <a:off x="5964305" y="5393266"/>
            <a:ext cx="531052" cy="531052"/>
            <a:chOff x="5964305" y="4299032"/>
            <a:chExt cx="531052" cy="531052"/>
          </a:xfrm>
        </p:grpSpPr>
        <p:sp>
          <p:nvSpPr>
            <p:cNvPr id="15" name="Oval 14"/>
            <p:cNvSpPr>
              <a:spLocks noChangeAspect="1"/>
            </p:cNvSpPr>
            <p:nvPr/>
          </p:nvSpPr>
          <p:spPr>
            <a:xfrm>
              <a:off x="5964305" y="4299032"/>
              <a:ext cx="531052" cy="531052"/>
            </a:xfrm>
            <a:prstGeom prst="ellipse">
              <a:avLst/>
            </a:prstGeom>
            <a:solidFill>
              <a:schemeClr val="bg1"/>
            </a:solidFill>
            <a:ln w="38100">
              <a:solidFill>
                <a:srgbClr val="1F62E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93" name="Group 92"/>
            <p:cNvGrpSpPr/>
            <p:nvPr/>
          </p:nvGrpSpPr>
          <p:grpSpPr>
            <a:xfrm>
              <a:off x="6130348" y="4425864"/>
              <a:ext cx="198967" cy="277388"/>
              <a:chOff x="1066800" y="3316786"/>
              <a:chExt cx="1693334" cy="2360742"/>
            </a:xfrm>
          </p:grpSpPr>
          <p:sp>
            <p:nvSpPr>
              <p:cNvPr id="91" name="Can 90"/>
              <p:cNvSpPr/>
              <p:nvPr/>
            </p:nvSpPr>
            <p:spPr>
              <a:xfrm>
                <a:off x="1066800" y="3316786"/>
                <a:ext cx="1693334" cy="2360742"/>
              </a:xfrm>
              <a:prstGeom prst="can">
                <a:avLst/>
              </a:prstGeom>
              <a:solidFill>
                <a:srgbClr val="1F62E1"/>
              </a:solidFill>
              <a:ln w="50800">
                <a:solidFill>
                  <a:srgbClr val="1F62E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2" name="Oval 91"/>
              <p:cNvSpPr/>
              <p:nvPr/>
            </p:nvSpPr>
            <p:spPr>
              <a:xfrm>
                <a:off x="1104900" y="3345823"/>
                <a:ext cx="1620000" cy="3641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nvGrpSpPr>
          <p:cNvPr id="185" name="Group 184"/>
          <p:cNvGrpSpPr/>
          <p:nvPr/>
        </p:nvGrpSpPr>
        <p:grpSpPr>
          <a:xfrm>
            <a:off x="7698548" y="5393266"/>
            <a:ext cx="531052" cy="531052"/>
            <a:chOff x="7670799" y="4299032"/>
            <a:chExt cx="531052" cy="531052"/>
          </a:xfrm>
        </p:grpSpPr>
        <p:sp>
          <p:nvSpPr>
            <p:cNvPr id="16" name="Oval 15"/>
            <p:cNvSpPr>
              <a:spLocks noChangeAspect="1"/>
            </p:cNvSpPr>
            <p:nvPr/>
          </p:nvSpPr>
          <p:spPr>
            <a:xfrm>
              <a:off x="7670799" y="4299032"/>
              <a:ext cx="531052" cy="531052"/>
            </a:xfrm>
            <a:prstGeom prst="ellipse">
              <a:avLst/>
            </a:prstGeom>
            <a:solidFill>
              <a:schemeClr val="bg1"/>
            </a:solidFill>
            <a:ln w="381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6" name="Group 115"/>
            <p:cNvGrpSpPr/>
            <p:nvPr/>
          </p:nvGrpSpPr>
          <p:grpSpPr>
            <a:xfrm>
              <a:off x="7753601" y="4429276"/>
              <a:ext cx="351950" cy="346979"/>
              <a:chOff x="7188233" y="4685308"/>
              <a:chExt cx="812291" cy="800818"/>
            </a:xfrm>
          </p:grpSpPr>
          <p:grpSp>
            <p:nvGrpSpPr>
              <p:cNvPr id="117" name="Group 116"/>
              <p:cNvGrpSpPr/>
              <p:nvPr/>
            </p:nvGrpSpPr>
            <p:grpSpPr>
              <a:xfrm>
                <a:off x="7610474" y="4685308"/>
                <a:ext cx="390050" cy="435735"/>
                <a:chOff x="7610474" y="4685308"/>
                <a:chExt cx="390050" cy="435735"/>
              </a:xfrm>
            </p:grpSpPr>
            <p:sp>
              <p:nvSpPr>
                <p:cNvPr id="126" name="Diamond 125"/>
                <p:cNvSpPr/>
                <p:nvPr/>
              </p:nvSpPr>
              <p:spPr>
                <a:xfrm>
                  <a:off x="7635874" y="4685308"/>
                  <a:ext cx="345600" cy="201600"/>
                </a:xfrm>
                <a:prstGeom prst="diamond">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7" name="Parallelogram 126"/>
                <p:cNvSpPr/>
                <p:nvPr/>
              </p:nvSpPr>
              <p:spPr>
                <a:xfrm rot="16200000">
                  <a:off x="7545674" y="4879843"/>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8" name="Parallelogram 127"/>
                <p:cNvSpPr/>
                <p:nvPr/>
              </p:nvSpPr>
              <p:spPr>
                <a:xfrm rot="5400000" flipH="1">
                  <a:off x="7759324" y="4879843"/>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118" name="Group 117"/>
              <p:cNvGrpSpPr/>
              <p:nvPr/>
            </p:nvGrpSpPr>
            <p:grpSpPr>
              <a:xfrm>
                <a:off x="7188233" y="4685308"/>
                <a:ext cx="392266" cy="435735"/>
                <a:chOff x="7188233" y="4685308"/>
                <a:chExt cx="392266" cy="435735"/>
              </a:xfrm>
            </p:grpSpPr>
            <p:sp>
              <p:nvSpPr>
                <p:cNvPr id="123" name="Diamond 122"/>
                <p:cNvSpPr/>
                <p:nvPr/>
              </p:nvSpPr>
              <p:spPr>
                <a:xfrm>
                  <a:off x="7213599" y="4685308"/>
                  <a:ext cx="345600" cy="201600"/>
                </a:xfrm>
                <a:prstGeom prst="diamond">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4" name="Parallelogram 123"/>
                <p:cNvSpPr/>
                <p:nvPr/>
              </p:nvSpPr>
              <p:spPr>
                <a:xfrm rot="16200000">
                  <a:off x="7123433" y="4879569"/>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5" name="Parallelogram 124"/>
                <p:cNvSpPr/>
                <p:nvPr/>
              </p:nvSpPr>
              <p:spPr>
                <a:xfrm rot="5400000" flipH="1">
                  <a:off x="7339299" y="4879843"/>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119" name="Group 118"/>
              <p:cNvGrpSpPr/>
              <p:nvPr/>
            </p:nvGrpSpPr>
            <p:grpSpPr>
              <a:xfrm>
                <a:off x="7404100" y="5049618"/>
                <a:ext cx="382774" cy="436508"/>
                <a:chOff x="7404100" y="5049618"/>
                <a:chExt cx="382774" cy="436508"/>
              </a:xfrm>
            </p:grpSpPr>
            <p:sp>
              <p:nvSpPr>
                <p:cNvPr id="120" name="Diamond 119"/>
                <p:cNvSpPr/>
                <p:nvPr/>
              </p:nvSpPr>
              <p:spPr>
                <a:xfrm>
                  <a:off x="7423150" y="5049618"/>
                  <a:ext cx="345600" cy="201600"/>
                </a:xfrm>
                <a:prstGeom prst="diamond">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1" name="Parallelogram 120"/>
                <p:cNvSpPr/>
                <p:nvPr/>
              </p:nvSpPr>
              <p:spPr>
                <a:xfrm rot="16200000">
                  <a:off x="7339300" y="5244926"/>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2" name="Parallelogram 121"/>
                <p:cNvSpPr/>
                <p:nvPr/>
              </p:nvSpPr>
              <p:spPr>
                <a:xfrm rot="5400000" flipH="1">
                  <a:off x="7545674" y="5244925"/>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grpSp>
        <p:nvGrpSpPr>
          <p:cNvPr id="163" name="Group 162"/>
          <p:cNvGrpSpPr/>
          <p:nvPr/>
        </p:nvGrpSpPr>
        <p:grpSpPr>
          <a:xfrm>
            <a:off x="6654800" y="3986724"/>
            <a:ext cx="879900" cy="879900"/>
            <a:chOff x="6642100" y="2892490"/>
            <a:chExt cx="879900" cy="879900"/>
          </a:xfrm>
        </p:grpSpPr>
        <p:grpSp>
          <p:nvGrpSpPr>
            <p:cNvPr id="6" name="Group 5"/>
            <p:cNvGrpSpPr/>
            <p:nvPr/>
          </p:nvGrpSpPr>
          <p:grpSpPr>
            <a:xfrm>
              <a:off x="6642100" y="2892490"/>
              <a:ext cx="879900" cy="879900"/>
              <a:chOff x="2996100" y="2799652"/>
              <a:chExt cx="1008000" cy="1008000"/>
            </a:xfrm>
            <a:solidFill>
              <a:schemeClr val="bg1"/>
            </a:solidFill>
          </p:grpSpPr>
          <p:sp>
            <p:nvSpPr>
              <p:cNvPr id="9" name="Oval 8"/>
              <p:cNvSpPr>
                <a:spLocks noChangeAspect="1"/>
              </p:cNvSpPr>
              <p:nvPr/>
            </p:nvSpPr>
            <p:spPr>
              <a:xfrm>
                <a:off x="3086101" y="2889653"/>
                <a:ext cx="828000" cy="828000"/>
              </a:xfrm>
              <a:prstGeom prst="ellipse">
                <a:avLst/>
              </a:prstGeom>
              <a:grpFill/>
              <a:ln w="349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a:spLocks noChangeAspect="1"/>
              </p:cNvSpPr>
              <p:nvPr/>
            </p:nvSpPr>
            <p:spPr>
              <a:xfrm>
                <a:off x="2996100" y="2799652"/>
                <a:ext cx="1008000" cy="1008000"/>
              </a:xfrm>
              <a:prstGeom prst="ellipse">
                <a:avLst/>
              </a:prstGeom>
              <a:grpFill/>
              <a:ln w="889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94" name="Picture 93" descr="vph_share_icon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937" y="3004016"/>
              <a:ext cx="570826" cy="619200"/>
            </a:xfrm>
            <a:prstGeom prst="rect">
              <a:avLst/>
            </a:prstGeom>
          </p:spPr>
        </p:pic>
      </p:grpSp>
      <p:cxnSp>
        <p:nvCxnSpPr>
          <p:cNvPr id="55" name="Straight Connector 54"/>
          <p:cNvCxnSpPr>
            <a:stCxn id="20" idx="4"/>
            <a:endCxn id="21" idx="0"/>
          </p:cNvCxnSpPr>
          <p:nvPr/>
        </p:nvCxnSpPr>
        <p:spPr>
          <a:xfrm>
            <a:off x="6153631" y="4058725"/>
            <a:ext cx="0" cy="695700"/>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19" idx="4"/>
            <a:endCxn id="8" idx="0"/>
          </p:cNvCxnSpPr>
          <p:nvPr/>
        </p:nvCxnSpPr>
        <p:spPr>
          <a:xfrm>
            <a:off x="7089658" y="3511319"/>
            <a:ext cx="5092" cy="475405"/>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8" idx="4"/>
            <a:endCxn id="22" idx="0"/>
          </p:cNvCxnSpPr>
          <p:nvPr/>
        </p:nvCxnSpPr>
        <p:spPr>
          <a:xfrm flipH="1">
            <a:off x="7089658" y="4866624"/>
            <a:ext cx="5092" cy="450442"/>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8" idx="6"/>
            <a:endCxn id="17" idx="1"/>
          </p:cNvCxnSpPr>
          <p:nvPr/>
        </p:nvCxnSpPr>
        <p:spPr>
          <a:xfrm>
            <a:off x="7534700" y="4426674"/>
            <a:ext cx="360885" cy="383203"/>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21" idx="7"/>
            <a:endCxn id="8" idx="2"/>
          </p:cNvCxnSpPr>
          <p:nvPr/>
        </p:nvCxnSpPr>
        <p:spPr>
          <a:xfrm flipV="1">
            <a:off x="6287505" y="4426674"/>
            <a:ext cx="367295" cy="383203"/>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18" idx="3"/>
            <a:endCxn id="8" idx="6"/>
          </p:cNvCxnSpPr>
          <p:nvPr/>
        </p:nvCxnSpPr>
        <p:spPr>
          <a:xfrm flipH="1">
            <a:off x="7534700" y="4003273"/>
            <a:ext cx="360885" cy="423401"/>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20" idx="5"/>
            <a:endCxn id="8" idx="2"/>
          </p:cNvCxnSpPr>
          <p:nvPr/>
        </p:nvCxnSpPr>
        <p:spPr>
          <a:xfrm>
            <a:off x="6287505" y="4003273"/>
            <a:ext cx="367295" cy="423401"/>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7" idx="3"/>
            <a:endCxn id="22" idx="6"/>
          </p:cNvCxnSpPr>
          <p:nvPr/>
        </p:nvCxnSpPr>
        <p:spPr>
          <a:xfrm flipH="1">
            <a:off x="7278984" y="5077625"/>
            <a:ext cx="616601" cy="428767"/>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2" idx="2"/>
            <a:endCxn id="19" idx="6"/>
          </p:cNvCxnSpPr>
          <p:nvPr/>
        </p:nvCxnSpPr>
        <p:spPr>
          <a:xfrm flipH="1">
            <a:off x="7278984" y="3087274"/>
            <a:ext cx="391815" cy="234719"/>
          </a:xfrm>
          <a:prstGeom prst="line">
            <a:avLst/>
          </a:prstGeom>
          <a:ln w="190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9" idx="2"/>
            <a:endCxn id="13" idx="6"/>
          </p:cNvCxnSpPr>
          <p:nvPr/>
        </p:nvCxnSpPr>
        <p:spPr>
          <a:xfrm flipH="1" flipV="1">
            <a:off x="6483119" y="3084926"/>
            <a:ext cx="417213" cy="237067"/>
          </a:xfrm>
          <a:prstGeom prst="line">
            <a:avLst/>
          </a:prstGeom>
          <a:ln w="1905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20" idx="0"/>
            <a:endCxn id="13" idx="4"/>
          </p:cNvCxnSpPr>
          <p:nvPr/>
        </p:nvCxnSpPr>
        <p:spPr>
          <a:xfrm flipV="1">
            <a:off x="6153631" y="3350452"/>
            <a:ext cx="63962" cy="329621"/>
          </a:xfrm>
          <a:prstGeom prst="line">
            <a:avLst/>
          </a:prstGeom>
          <a:ln w="1905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1" idx="1"/>
            <a:endCxn id="18" idx="5"/>
          </p:cNvCxnSpPr>
          <p:nvPr/>
        </p:nvCxnSpPr>
        <p:spPr>
          <a:xfrm flipH="1" flipV="1">
            <a:off x="8163333" y="4003273"/>
            <a:ext cx="287971" cy="223165"/>
          </a:xfrm>
          <a:prstGeom prst="line">
            <a:avLst/>
          </a:prstGeom>
          <a:ln w="19050">
            <a:solidFill>
              <a:srgbClr val="2C3E5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2" idx="4"/>
            <a:endCxn id="18" idx="0"/>
          </p:cNvCxnSpPr>
          <p:nvPr/>
        </p:nvCxnSpPr>
        <p:spPr>
          <a:xfrm>
            <a:off x="7936325" y="3352800"/>
            <a:ext cx="93134" cy="327273"/>
          </a:xfrm>
          <a:prstGeom prst="line">
            <a:avLst/>
          </a:prstGeom>
          <a:ln w="190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16" idx="2"/>
            <a:endCxn id="22" idx="6"/>
          </p:cNvCxnSpPr>
          <p:nvPr/>
        </p:nvCxnSpPr>
        <p:spPr>
          <a:xfrm flipH="1" flipV="1">
            <a:off x="7278984" y="5506392"/>
            <a:ext cx="419564" cy="152400"/>
          </a:xfrm>
          <a:prstGeom prst="line">
            <a:avLst/>
          </a:prstGeom>
          <a:ln w="19050">
            <a:solidFill>
              <a:srgbClr val="F39C1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a:stCxn id="15" idx="6"/>
            <a:endCxn id="22" idx="2"/>
          </p:cNvCxnSpPr>
          <p:nvPr/>
        </p:nvCxnSpPr>
        <p:spPr>
          <a:xfrm flipV="1">
            <a:off x="6495357" y="5506392"/>
            <a:ext cx="404975" cy="152400"/>
          </a:xfrm>
          <a:prstGeom prst="line">
            <a:avLst/>
          </a:prstGeom>
          <a:ln w="19050">
            <a:solidFill>
              <a:srgbClr val="1F62E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4" idx="5"/>
            <a:endCxn id="21" idx="1"/>
          </p:cNvCxnSpPr>
          <p:nvPr/>
        </p:nvCxnSpPr>
        <p:spPr>
          <a:xfrm>
            <a:off x="5728015" y="4601948"/>
            <a:ext cx="291742" cy="207929"/>
          </a:xfrm>
          <a:prstGeom prst="line">
            <a:avLst/>
          </a:prstGeom>
          <a:ln w="19050">
            <a:solidFill>
              <a:srgbClr val="16A085"/>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20" idx="6"/>
            <a:endCxn id="18" idx="2"/>
          </p:cNvCxnSpPr>
          <p:nvPr/>
        </p:nvCxnSpPr>
        <p:spPr>
          <a:xfrm>
            <a:off x="6342957" y="3869399"/>
            <a:ext cx="1497176" cy="0"/>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grpSp>
        <p:nvGrpSpPr>
          <p:cNvPr id="171" name="Group 170"/>
          <p:cNvGrpSpPr/>
          <p:nvPr/>
        </p:nvGrpSpPr>
        <p:grpSpPr>
          <a:xfrm>
            <a:off x="6900332" y="5317066"/>
            <a:ext cx="378652" cy="378652"/>
            <a:chOff x="6900332" y="4222832"/>
            <a:chExt cx="378652" cy="378652"/>
          </a:xfrm>
        </p:grpSpPr>
        <p:sp>
          <p:nvSpPr>
            <p:cNvPr id="22" name="Oval 21"/>
            <p:cNvSpPr>
              <a:spLocks noChangeAspect="1"/>
            </p:cNvSpPr>
            <p:nvPr/>
          </p:nvSpPr>
          <p:spPr>
            <a:xfrm>
              <a:off x="6900332" y="4222832"/>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0" name="Picture 29" descr="Untitled-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7381" y="4298758"/>
              <a:ext cx="224554" cy="226800"/>
            </a:xfrm>
            <a:prstGeom prst="rect">
              <a:avLst/>
            </a:prstGeom>
          </p:spPr>
        </p:pic>
      </p:grpSp>
      <p:cxnSp>
        <p:nvCxnSpPr>
          <p:cNvPr id="172" name="Straight Connector 171"/>
          <p:cNvCxnSpPr>
            <a:stCxn id="17" idx="7"/>
            <a:endCxn id="11" idx="3"/>
          </p:cNvCxnSpPr>
          <p:nvPr/>
        </p:nvCxnSpPr>
        <p:spPr>
          <a:xfrm flipV="1">
            <a:off x="8163333" y="4601948"/>
            <a:ext cx="287971" cy="207929"/>
          </a:xfrm>
          <a:prstGeom prst="line">
            <a:avLst/>
          </a:prstGeom>
          <a:ln w="19050">
            <a:solidFill>
              <a:srgbClr val="2C3E50"/>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7" idx="4"/>
            <a:endCxn id="16" idx="0"/>
          </p:cNvCxnSpPr>
          <p:nvPr/>
        </p:nvCxnSpPr>
        <p:spPr>
          <a:xfrm flipH="1">
            <a:off x="7964074" y="5133077"/>
            <a:ext cx="65385" cy="260189"/>
          </a:xfrm>
          <a:prstGeom prst="line">
            <a:avLst/>
          </a:prstGeom>
          <a:ln w="19050">
            <a:solidFill>
              <a:srgbClr val="F39C12"/>
            </a:solidFill>
          </a:ln>
          <a:effectLst/>
        </p:spPr>
        <p:style>
          <a:lnRef idx="2">
            <a:schemeClr val="accent1"/>
          </a:lnRef>
          <a:fillRef idx="0">
            <a:schemeClr val="accent1"/>
          </a:fillRef>
          <a:effectRef idx="1">
            <a:schemeClr val="accent1"/>
          </a:effectRef>
          <a:fontRef idx="minor">
            <a:schemeClr val="tx1"/>
          </a:fontRef>
        </p:style>
      </p:cxnSp>
      <p:sp>
        <p:nvSpPr>
          <p:cNvPr id="112" name="Content Placeholder 160"/>
          <p:cNvSpPr txBox="1">
            <a:spLocks/>
          </p:cNvSpPr>
          <p:nvPr/>
        </p:nvSpPr>
        <p:spPr>
          <a:xfrm>
            <a:off x="457200" y="2743200"/>
            <a:ext cx="4724400" cy="31811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rgbClr val="797979"/>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2800" kern="1200">
                <a:solidFill>
                  <a:srgbClr val="797979"/>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2400" kern="1200">
                <a:solidFill>
                  <a:srgbClr val="797979"/>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smtClean="0"/>
              <a:t>Four Flagship Workflows are included as demonstrators and, in recent months a significant number of additional Use Cases have been added to the project, several of which are already active </a:t>
            </a:r>
          </a:p>
          <a:p>
            <a:endParaRPr lang="en-GB" sz="1800" dirty="0"/>
          </a:p>
          <a:p>
            <a:r>
              <a:rPr lang="en-GB" sz="1800" dirty="0"/>
              <a:t>Operational for over 12 months, with new features and content being added continuously.</a:t>
            </a:r>
          </a:p>
          <a:p>
            <a:pPr marL="0" indent="0">
              <a:buNone/>
            </a:pPr>
            <a:endParaRPr lang="en-GB" sz="1800" dirty="0"/>
          </a:p>
        </p:txBody>
      </p:sp>
    </p:spTree>
    <p:extLst>
      <p:ext uri="{BB962C8B-B14F-4D97-AF65-F5344CB8AC3E}">
        <p14:creationId xmlns:p14="http://schemas.microsoft.com/office/powerpoint/2010/main" val="286955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p:cTn id="7" dur="500" fill="hold"/>
                                        <p:tgtEl>
                                          <p:spTgt spid="163"/>
                                        </p:tgtEl>
                                        <p:attrNameLst>
                                          <p:attrName>ppt_w</p:attrName>
                                        </p:attrNameLst>
                                      </p:cBhvr>
                                      <p:tavLst>
                                        <p:tav tm="0">
                                          <p:val>
                                            <p:fltVal val="0"/>
                                          </p:val>
                                        </p:tav>
                                        <p:tav tm="100000">
                                          <p:val>
                                            <p:strVal val="#ppt_w"/>
                                          </p:val>
                                        </p:tav>
                                      </p:tavLst>
                                    </p:anim>
                                    <p:anim calcmode="lin" valueType="num">
                                      <p:cBhvr>
                                        <p:cTn id="8" dur="500" fill="hold"/>
                                        <p:tgtEl>
                                          <p:spTgt spid="163"/>
                                        </p:tgtEl>
                                        <p:attrNameLst>
                                          <p:attrName>ppt_h</p:attrName>
                                        </p:attrNameLst>
                                      </p:cBhvr>
                                      <p:tavLst>
                                        <p:tav tm="0">
                                          <p:val>
                                            <p:fltVal val="0"/>
                                          </p:val>
                                        </p:tav>
                                        <p:tav tm="100000">
                                          <p:val>
                                            <p:strVal val="#ppt_h"/>
                                          </p:val>
                                        </p:tav>
                                      </p:tavLst>
                                    </p:anim>
                                    <p:animEffect transition="in" filter="fade">
                                      <p:cBhvr>
                                        <p:cTn id="9" dur="500"/>
                                        <p:tgtEl>
                                          <p:spTgt spid="16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64"/>
                                        </p:tgtEl>
                                        <p:attrNameLst>
                                          <p:attrName>style.visibility</p:attrName>
                                        </p:attrNameLst>
                                      </p:cBhvr>
                                      <p:to>
                                        <p:strVal val="visible"/>
                                      </p:to>
                                    </p:set>
                                    <p:anim calcmode="lin" valueType="num">
                                      <p:cBhvr>
                                        <p:cTn id="13" dur="500" fill="hold"/>
                                        <p:tgtEl>
                                          <p:spTgt spid="164"/>
                                        </p:tgtEl>
                                        <p:attrNameLst>
                                          <p:attrName>ppt_w</p:attrName>
                                        </p:attrNameLst>
                                      </p:cBhvr>
                                      <p:tavLst>
                                        <p:tav tm="0">
                                          <p:val>
                                            <p:fltVal val="0"/>
                                          </p:val>
                                        </p:tav>
                                        <p:tav tm="100000">
                                          <p:val>
                                            <p:strVal val="#ppt_w"/>
                                          </p:val>
                                        </p:tav>
                                      </p:tavLst>
                                    </p:anim>
                                    <p:anim calcmode="lin" valueType="num">
                                      <p:cBhvr>
                                        <p:cTn id="14" dur="500" fill="hold"/>
                                        <p:tgtEl>
                                          <p:spTgt spid="164"/>
                                        </p:tgtEl>
                                        <p:attrNameLst>
                                          <p:attrName>ppt_h</p:attrName>
                                        </p:attrNameLst>
                                      </p:cBhvr>
                                      <p:tavLst>
                                        <p:tav tm="0">
                                          <p:val>
                                            <p:fltVal val="0"/>
                                          </p:val>
                                        </p:tav>
                                        <p:tav tm="100000">
                                          <p:val>
                                            <p:strVal val="#ppt_h"/>
                                          </p:val>
                                        </p:tav>
                                      </p:tavLst>
                                    </p:anim>
                                    <p:animEffect transition="in" filter="fade">
                                      <p:cBhvr>
                                        <p:cTn id="15" dur="500"/>
                                        <p:tgtEl>
                                          <p:spTgt spid="164"/>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ipe(down)">
                                      <p:cBhvr>
                                        <p:cTn id="19" dur="500"/>
                                        <p:tgtEl>
                                          <p:spTgt spid="9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71"/>
                                        </p:tgtEl>
                                        <p:attrNameLst>
                                          <p:attrName>style.visibility</p:attrName>
                                        </p:attrNameLst>
                                      </p:cBhvr>
                                      <p:to>
                                        <p:strVal val="visible"/>
                                      </p:to>
                                    </p:set>
                                    <p:anim calcmode="lin" valueType="num">
                                      <p:cBhvr>
                                        <p:cTn id="23" dur="500" fill="hold"/>
                                        <p:tgtEl>
                                          <p:spTgt spid="171"/>
                                        </p:tgtEl>
                                        <p:attrNameLst>
                                          <p:attrName>ppt_w</p:attrName>
                                        </p:attrNameLst>
                                      </p:cBhvr>
                                      <p:tavLst>
                                        <p:tav tm="0">
                                          <p:val>
                                            <p:fltVal val="0"/>
                                          </p:val>
                                        </p:tav>
                                        <p:tav tm="100000">
                                          <p:val>
                                            <p:strVal val="#ppt_w"/>
                                          </p:val>
                                        </p:tav>
                                      </p:tavLst>
                                    </p:anim>
                                    <p:anim calcmode="lin" valueType="num">
                                      <p:cBhvr>
                                        <p:cTn id="24" dur="500" fill="hold"/>
                                        <p:tgtEl>
                                          <p:spTgt spid="171"/>
                                        </p:tgtEl>
                                        <p:attrNameLst>
                                          <p:attrName>ppt_h</p:attrName>
                                        </p:attrNameLst>
                                      </p:cBhvr>
                                      <p:tavLst>
                                        <p:tav tm="0">
                                          <p:val>
                                            <p:fltVal val="0"/>
                                          </p:val>
                                        </p:tav>
                                        <p:tav tm="100000">
                                          <p:val>
                                            <p:strVal val="#ppt_h"/>
                                          </p:val>
                                        </p:tav>
                                      </p:tavLst>
                                    </p:anim>
                                    <p:animEffect transition="in" filter="fade">
                                      <p:cBhvr>
                                        <p:cTn id="25" dur="500"/>
                                        <p:tgtEl>
                                          <p:spTgt spid="17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wipe(up)">
                                      <p:cBhvr>
                                        <p:cTn id="29" dur="500"/>
                                        <p:tgtEl>
                                          <p:spTgt spid="98"/>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69"/>
                                        </p:tgtEl>
                                        <p:attrNameLst>
                                          <p:attrName>style.visibility</p:attrName>
                                        </p:attrNameLst>
                                      </p:cBhvr>
                                      <p:to>
                                        <p:strVal val="visible"/>
                                      </p:to>
                                    </p:set>
                                    <p:anim calcmode="lin" valueType="num">
                                      <p:cBhvr>
                                        <p:cTn id="33" dur="500" fill="hold"/>
                                        <p:tgtEl>
                                          <p:spTgt spid="169"/>
                                        </p:tgtEl>
                                        <p:attrNameLst>
                                          <p:attrName>ppt_w</p:attrName>
                                        </p:attrNameLst>
                                      </p:cBhvr>
                                      <p:tavLst>
                                        <p:tav tm="0">
                                          <p:val>
                                            <p:fltVal val="0"/>
                                          </p:val>
                                        </p:tav>
                                        <p:tav tm="100000">
                                          <p:val>
                                            <p:strVal val="#ppt_w"/>
                                          </p:val>
                                        </p:tav>
                                      </p:tavLst>
                                    </p:anim>
                                    <p:anim calcmode="lin" valueType="num">
                                      <p:cBhvr>
                                        <p:cTn id="34" dur="500" fill="hold"/>
                                        <p:tgtEl>
                                          <p:spTgt spid="169"/>
                                        </p:tgtEl>
                                        <p:attrNameLst>
                                          <p:attrName>ppt_h</p:attrName>
                                        </p:attrNameLst>
                                      </p:cBhvr>
                                      <p:tavLst>
                                        <p:tav tm="0">
                                          <p:val>
                                            <p:fltVal val="0"/>
                                          </p:val>
                                        </p:tav>
                                        <p:tav tm="100000">
                                          <p:val>
                                            <p:strVal val="#ppt_h"/>
                                          </p:val>
                                        </p:tav>
                                      </p:tavLst>
                                    </p:anim>
                                    <p:animEffect transition="in" filter="fade">
                                      <p:cBhvr>
                                        <p:cTn id="35" dur="500"/>
                                        <p:tgtEl>
                                          <p:spTgt spid="169"/>
                                        </p:tgtEl>
                                      </p:cBhvr>
                                    </p:animEffect>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right)">
                                      <p:cBhvr>
                                        <p:cTn id="39" dur="500"/>
                                        <p:tgtEl>
                                          <p:spTgt spid="111"/>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 calcmode="lin" valueType="num">
                                      <p:cBhvr>
                                        <p:cTn id="43" dur="500" fill="hold"/>
                                        <p:tgtEl>
                                          <p:spTgt spid="170"/>
                                        </p:tgtEl>
                                        <p:attrNameLst>
                                          <p:attrName>ppt_w</p:attrName>
                                        </p:attrNameLst>
                                      </p:cBhvr>
                                      <p:tavLst>
                                        <p:tav tm="0">
                                          <p:val>
                                            <p:fltVal val="0"/>
                                          </p:val>
                                        </p:tav>
                                        <p:tav tm="100000">
                                          <p:val>
                                            <p:strVal val="#ppt_w"/>
                                          </p:val>
                                        </p:tav>
                                      </p:tavLst>
                                    </p:anim>
                                    <p:anim calcmode="lin" valueType="num">
                                      <p:cBhvr>
                                        <p:cTn id="44" dur="500" fill="hold"/>
                                        <p:tgtEl>
                                          <p:spTgt spid="170"/>
                                        </p:tgtEl>
                                        <p:attrNameLst>
                                          <p:attrName>ppt_h</p:attrName>
                                        </p:attrNameLst>
                                      </p:cBhvr>
                                      <p:tavLst>
                                        <p:tav tm="0">
                                          <p:val>
                                            <p:fltVal val="0"/>
                                          </p:val>
                                        </p:tav>
                                        <p:tav tm="100000">
                                          <p:val>
                                            <p:strVal val="#ppt_h"/>
                                          </p:val>
                                        </p:tav>
                                      </p:tavLst>
                                    </p:anim>
                                    <p:animEffect transition="in" filter="fade">
                                      <p:cBhvr>
                                        <p:cTn id="45" dur="500"/>
                                        <p:tgtEl>
                                          <p:spTgt spid="170"/>
                                        </p:tgtEl>
                                      </p:cBhvr>
                                    </p:animEffect>
                                  </p:childTnLst>
                                </p:cTn>
                              </p:par>
                            </p:childTnLst>
                          </p:cTn>
                        </p:par>
                        <p:par>
                          <p:cTn id="46" fill="hold">
                            <p:stCondLst>
                              <p:cond delay="4000"/>
                            </p:stCondLst>
                            <p:childTnLst>
                              <p:par>
                                <p:cTn id="47" presetID="22" presetClass="entr" presetSubtype="8" fill="hold" nodeType="after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wipe(left)">
                                      <p:cBhvr>
                                        <p:cTn id="49" dur="500"/>
                                        <p:tgtEl>
                                          <p:spTgt spid="101"/>
                                        </p:tgtEl>
                                      </p:cBhvr>
                                    </p:animEffect>
                                  </p:childTnLst>
                                </p:cTn>
                              </p:par>
                            </p:childTnLst>
                          </p:cTn>
                        </p:par>
                        <p:par>
                          <p:cTn id="50" fill="hold">
                            <p:stCondLst>
                              <p:cond delay="4500"/>
                            </p:stCondLst>
                            <p:childTnLst>
                              <p:par>
                                <p:cTn id="51" presetID="53" presetClass="entr" presetSubtype="16" fill="hold" nodeType="afterEffect">
                                  <p:stCondLst>
                                    <p:cond delay="0"/>
                                  </p:stCondLst>
                                  <p:childTnLst>
                                    <p:set>
                                      <p:cBhvr>
                                        <p:cTn id="52" dur="1" fill="hold">
                                          <p:stCondLst>
                                            <p:cond delay="0"/>
                                          </p:stCondLst>
                                        </p:cTn>
                                        <p:tgtEl>
                                          <p:spTgt spid="168"/>
                                        </p:tgtEl>
                                        <p:attrNameLst>
                                          <p:attrName>style.visibility</p:attrName>
                                        </p:attrNameLst>
                                      </p:cBhvr>
                                      <p:to>
                                        <p:strVal val="visible"/>
                                      </p:to>
                                    </p:set>
                                    <p:anim calcmode="lin" valueType="num">
                                      <p:cBhvr>
                                        <p:cTn id="53" dur="500" fill="hold"/>
                                        <p:tgtEl>
                                          <p:spTgt spid="168"/>
                                        </p:tgtEl>
                                        <p:attrNameLst>
                                          <p:attrName>ppt_w</p:attrName>
                                        </p:attrNameLst>
                                      </p:cBhvr>
                                      <p:tavLst>
                                        <p:tav tm="0">
                                          <p:val>
                                            <p:fltVal val="0"/>
                                          </p:val>
                                        </p:tav>
                                        <p:tav tm="100000">
                                          <p:val>
                                            <p:strVal val="#ppt_w"/>
                                          </p:val>
                                        </p:tav>
                                      </p:tavLst>
                                    </p:anim>
                                    <p:anim calcmode="lin" valueType="num">
                                      <p:cBhvr>
                                        <p:cTn id="54" dur="500" fill="hold"/>
                                        <p:tgtEl>
                                          <p:spTgt spid="168"/>
                                        </p:tgtEl>
                                        <p:attrNameLst>
                                          <p:attrName>ppt_h</p:attrName>
                                        </p:attrNameLst>
                                      </p:cBhvr>
                                      <p:tavLst>
                                        <p:tav tm="0">
                                          <p:val>
                                            <p:fltVal val="0"/>
                                          </p:val>
                                        </p:tav>
                                        <p:tav tm="100000">
                                          <p:val>
                                            <p:strVal val="#ppt_h"/>
                                          </p:val>
                                        </p:tav>
                                      </p:tavLst>
                                    </p:anim>
                                    <p:animEffect transition="in" filter="fade">
                                      <p:cBhvr>
                                        <p:cTn id="55" dur="500"/>
                                        <p:tgtEl>
                                          <p:spTgt spid="168"/>
                                        </p:tgtEl>
                                      </p:cBhvr>
                                    </p:animEffect>
                                  </p:childTnLst>
                                </p:cTn>
                              </p:par>
                            </p:childTnLst>
                          </p:cTn>
                        </p:par>
                        <p:par>
                          <p:cTn id="56" fill="hold">
                            <p:stCondLst>
                              <p:cond delay="5000"/>
                            </p:stCondLst>
                            <p:childTnLst>
                              <p:par>
                                <p:cTn id="57" presetID="22" presetClass="entr" presetSubtype="2" fill="hold" nodeType="after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wipe(right)">
                                      <p:cBhvr>
                                        <p:cTn id="59" dur="500"/>
                                        <p:tgtEl>
                                          <p:spTgt spid="105"/>
                                        </p:tgtEl>
                                      </p:cBhvr>
                                    </p:animEffect>
                                  </p:childTnLst>
                                </p:cTn>
                              </p:par>
                            </p:childTnLst>
                          </p:cTn>
                        </p:par>
                        <p:par>
                          <p:cTn id="60" fill="hold">
                            <p:stCondLst>
                              <p:cond delay="5500"/>
                            </p:stCondLst>
                            <p:childTnLst>
                              <p:par>
                                <p:cTn id="61" presetID="53" presetClass="entr" presetSubtype="16" fill="hold" nodeType="afterEffect">
                                  <p:stCondLst>
                                    <p:cond delay="0"/>
                                  </p:stCondLst>
                                  <p:childTnLst>
                                    <p:set>
                                      <p:cBhvr>
                                        <p:cTn id="62" dur="1" fill="hold">
                                          <p:stCondLst>
                                            <p:cond delay="0"/>
                                          </p:stCondLst>
                                        </p:cTn>
                                        <p:tgtEl>
                                          <p:spTgt spid="165"/>
                                        </p:tgtEl>
                                        <p:attrNameLst>
                                          <p:attrName>style.visibility</p:attrName>
                                        </p:attrNameLst>
                                      </p:cBhvr>
                                      <p:to>
                                        <p:strVal val="visible"/>
                                      </p:to>
                                    </p:set>
                                    <p:anim calcmode="lin" valueType="num">
                                      <p:cBhvr>
                                        <p:cTn id="63" dur="500" fill="hold"/>
                                        <p:tgtEl>
                                          <p:spTgt spid="165"/>
                                        </p:tgtEl>
                                        <p:attrNameLst>
                                          <p:attrName>ppt_w</p:attrName>
                                        </p:attrNameLst>
                                      </p:cBhvr>
                                      <p:tavLst>
                                        <p:tav tm="0">
                                          <p:val>
                                            <p:fltVal val="0"/>
                                          </p:val>
                                        </p:tav>
                                        <p:tav tm="100000">
                                          <p:val>
                                            <p:strVal val="#ppt_w"/>
                                          </p:val>
                                        </p:tav>
                                      </p:tavLst>
                                    </p:anim>
                                    <p:anim calcmode="lin" valueType="num">
                                      <p:cBhvr>
                                        <p:cTn id="64" dur="500" fill="hold"/>
                                        <p:tgtEl>
                                          <p:spTgt spid="165"/>
                                        </p:tgtEl>
                                        <p:attrNameLst>
                                          <p:attrName>ppt_h</p:attrName>
                                        </p:attrNameLst>
                                      </p:cBhvr>
                                      <p:tavLst>
                                        <p:tav tm="0">
                                          <p:val>
                                            <p:fltVal val="0"/>
                                          </p:val>
                                        </p:tav>
                                        <p:tav tm="100000">
                                          <p:val>
                                            <p:strVal val="#ppt_h"/>
                                          </p:val>
                                        </p:tav>
                                      </p:tavLst>
                                    </p:anim>
                                    <p:animEffect transition="in" filter="fade">
                                      <p:cBhvr>
                                        <p:cTn id="65" dur="500"/>
                                        <p:tgtEl>
                                          <p:spTgt spid="165"/>
                                        </p:tgtEl>
                                      </p:cBhvr>
                                    </p:animEffect>
                                  </p:childTnLst>
                                </p:cTn>
                              </p:par>
                            </p:childTnLst>
                          </p:cTn>
                        </p:par>
                        <p:par>
                          <p:cTn id="66" fill="hold">
                            <p:stCondLst>
                              <p:cond delay="6000"/>
                            </p:stCondLst>
                            <p:childTnLst>
                              <p:par>
                                <p:cTn id="67" presetID="22" presetClass="entr" presetSubtype="8" fill="hold" nodeType="after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wipe(left)">
                                      <p:cBhvr>
                                        <p:cTn id="69" dur="500"/>
                                        <p:tgtEl>
                                          <p:spTgt spid="108"/>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Effect transition="in" filter="fade">
                                      <p:cBhvr>
                                        <p:cTn id="75" dur="500"/>
                                        <p:tgtEl>
                                          <p:spTgt spid="24"/>
                                        </p:tgtEl>
                                      </p:cBhvr>
                                    </p:animEffect>
                                  </p:childTnLst>
                                </p:cTn>
                              </p:par>
                            </p:childTnLst>
                          </p:cTn>
                        </p:par>
                        <p:par>
                          <p:cTn id="76" fill="hold">
                            <p:stCondLst>
                              <p:cond delay="7000"/>
                            </p:stCondLst>
                            <p:childTnLst>
                              <p:par>
                                <p:cTn id="77" presetID="22" presetClass="entr" presetSubtype="4" fill="hold"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down)">
                                      <p:cBhvr>
                                        <p:cTn id="79" dur="500"/>
                                        <p:tgtEl>
                                          <p:spTgt spid="55"/>
                                        </p:tgtEl>
                                      </p:cBhvr>
                                    </p:animEffect>
                                  </p:childTnLst>
                                </p:cTn>
                              </p:par>
                            </p:childTnLst>
                          </p:cTn>
                        </p:par>
                        <p:par>
                          <p:cTn id="80" fill="hold">
                            <p:stCondLst>
                              <p:cond delay="7500"/>
                            </p:stCondLst>
                            <p:childTnLst>
                              <p:par>
                                <p:cTn id="81" presetID="22" presetClass="entr" presetSubtype="8" fill="hold" nodeType="afterEffect">
                                  <p:stCondLst>
                                    <p:cond delay="0"/>
                                  </p:stCondLst>
                                  <p:childTnLst>
                                    <p:set>
                                      <p:cBhvr>
                                        <p:cTn id="82" dur="1" fill="hold">
                                          <p:stCondLst>
                                            <p:cond delay="0"/>
                                          </p:stCondLst>
                                        </p:cTn>
                                        <p:tgtEl>
                                          <p:spTgt spid="114"/>
                                        </p:tgtEl>
                                        <p:attrNameLst>
                                          <p:attrName>style.visibility</p:attrName>
                                        </p:attrNameLst>
                                      </p:cBhvr>
                                      <p:to>
                                        <p:strVal val="visible"/>
                                      </p:to>
                                    </p:set>
                                    <p:animEffect transition="in" filter="wipe(left)">
                                      <p:cBhvr>
                                        <p:cTn id="83" dur="500"/>
                                        <p:tgtEl>
                                          <p:spTgt spid="1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58"/>
                                        </p:tgtEl>
                                        <p:attrNameLst>
                                          <p:attrName>style.visibility</p:attrName>
                                        </p:attrNameLst>
                                      </p:cBhvr>
                                      <p:to>
                                        <p:strVal val="visible"/>
                                      </p:to>
                                    </p:set>
                                    <p:animEffect transition="in" filter="wipe(left)">
                                      <p:cBhvr>
                                        <p:cTn id="87" dur="500"/>
                                        <p:tgtEl>
                                          <p:spTgt spid="158"/>
                                        </p:tgtEl>
                                      </p:cBhvr>
                                    </p:animEffect>
                                  </p:childTnLst>
                                </p:cTn>
                              </p:par>
                            </p:childTnLst>
                          </p:cTn>
                        </p:par>
                        <p:par>
                          <p:cTn id="88" fill="hold">
                            <p:stCondLst>
                              <p:cond delay="8500"/>
                            </p:stCondLst>
                            <p:childTnLst>
                              <p:par>
                                <p:cTn id="89" presetID="53" presetClass="entr" presetSubtype="16" fill="hold" grpId="0" nodeType="after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p:cTn id="91" dur="500" fill="hold"/>
                                        <p:tgtEl>
                                          <p:spTgt spid="25"/>
                                        </p:tgtEl>
                                        <p:attrNameLst>
                                          <p:attrName>ppt_w</p:attrName>
                                        </p:attrNameLst>
                                      </p:cBhvr>
                                      <p:tavLst>
                                        <p:tav tm="0">
                                          <p:val>
                                            <p:fltVal val="0"/>
                                          </p:val>
                                        </p:tav>
                                        <p:tav tm="100000">
                                          <p:val>
                                            <p:strVal val="#ppt_w"/>
                                          </p:val>
                                        </p:tav>
                                      </p:tavLst>
                                    </p:anim>
                                    <p:anim calcmode="lin" valueType="num">
                                      <p:cBhvr>
                                        <p:cTn id="92" dur="500" fill="hold"/>
                                        <p:tgtEl>
                                          <p:spTgt spid="25"/>
                                        </p:tgtEl>
                                        <p:attrNameLst>
                                          <p:attrName>ppt_h</p:attrName>
                                        </p:attrNameLst>
                                      </p:cBhvr>
                                      <p:tavLst>
                                        <p:tav tm="0">
                                          <p:val>
                                            <p:fltVal val="0"/>
                                          </p:val>
                                        </p:tav>
                                        <p:tav tm="100000">
                                          <p:val>
                                            <p:strVal val="#ppt_h"/>
                                          </p:val>
                                        </p:tav>
                                      </p:tavLst>
                                    </p:anim>
                                    <p:animEffect transition="in" filter="fade">
                                      <p:cBhvr>
                                        <p:cTn id="93" dur="500"/>
                                        <p:tgtEl>
                                          <p:spTgt spid="25"/>
                                        </p:tgtEl>
                                      </p:cBhvr>
                                    </p:animEffect>
                                  </p:childTnLst>
                                </p:cTn>
                              </p:par>
                            </p:childTnLst>
                          </p:cTn>
                        </p:par>
                        <p:par>
                          <p:cTn id="94" fill="hold">
                            <p:stCondLst>
                              <p:cond delay="9000"/>
                            </p:stCondLst>
                            <p:childTnLst>
                              <p:par>
                                <p:cTn id="95" presetID="53" presetClass="entr" presetSubtype="16" fill="hold" nodeType="afterEffect">
                                  <p:stCondLst>
                                    <p:cond delay="0"/>
                                  </p:stCondLst>
                                  <p:childTnLst>
                                    <p:set>
                                      <p:cBhvr>
                                        <p:cTn id="96" dur="1" fill="hold">
                                          <p:stCondLst>
                                            <p:cond delay="0"/>
                                          </p:stCondLst>
                                        </p:cTn>
                                        <p:tgtEl>
                                          <p:spTgt spid="186"/>
                                        </p:tgtEl>
                                        <p:attrNameLst>
                                          <p:attrName>style.visibility</p:attrName>
                                        </p:attrNameLst>
                                      </p:cBhvr>
                                      <p:to>
                                        <p:strVal val="visible"/>
                                      </p:to>
                                    </p:set>
                                    <p:anim calcmode="lin" valueType="num">
                                      <p:cBhvr>
                                        <p:cTn id="97" dur="500" fill="hold"/>
                                        <p:tgtEl>
                                          <p:spTgt spid="186"/>
                                        </p:tgtEl>
                                        <p:attrNameLst>
                                          <p:attrName>ppt_w</p:attrName>
                                        </p:attrNameLst>
                                      </p:cBhvr>
                                      <p:tavLst>
                                        <p:tav tm="0">
                                          <p:val>
                                            <p:fltVal val="0"/>
                                          </p:val>
                                        </p:tav>
                                        <p:tav tm="100000">
                                          <p:val>
                                            <p:strVal val="#ppt_w"/>
                                          </p:val>
                                        </p:tav>
                                      </p:tavLst>
                                    </p:anim>
                                    <p:anim calcmode="lin" valueType="num">
                                      <p:cBhvr>
                                        <p:cTn id="98" dur="500" fill="hold"/>
                                        <p:tgtEl>
                                          <p:spTgt spid="186"/>
                                        </p:tgtEl>
                                        <p:attrNameLst>
                                          <p:attrName>ppt_h</p:attrName>
                                        </p:attrNameLst>
                                      </p:cBhvr>
                                      <p:tavLst>
                                        <p:tav tm="0">
                                          <p:val>
                                            <p:fltVal val="0"/>
                                          </p:val>
                                        </p:tav>
                                        <p:tav tm="100000">
                                          <p:val>
                                            <p:strVal val="#ppt_h"/>
                                          </p:val>
                                        </p:tav>
                                      </p:tavLst>
                                    </p:anim>
                                    <p:animEffect transition="in" filter="fade">
                                      <p:cBhvr>
                                        <p:cTn id="99" dur="500"/>
                                        <p:tgtEl>
                                          <p:spTgt spid="186"/>
                                        </p:tgtEl>
                                      </p:cBhvr>
                                    </p:animEffect>
                                  </p:childTnLst>
                                </p:cTn>
                              </p:par>
                            </p:childTnLst>
                          </p:cTn>
                        </p:par>
                        <p:par>
                          <p:cTn id="100" fill="hold">
                            <p:stCondLst>
                              <p:cond delay="9500"/>
                            </p:stCondLst>
                            <p:childTnLst>
                              <p:par>
                                <p:cTn id="101" presetID="26" presetClass="emph" presetSubtype="0" repeatCount="2000" fill="hold" nodeType="afterEffect">
                                  <p:stCondLst>
                                    <p:cond delay="0"/>
                                  </p:stCondLst>
                                  <p:childTnLst>
                                    <p:animEffect transition="out" filter="fade">
                                      <p:cBhvr>
                                        <p:cTn id="102" dur="500" tmFilter="0, 0; .2, .5; .8, .5; 1, 0"/>
                                        <p:tgtEl>
                                          <p:spTgt spid="186"/>
                                        </p:tgtEl>
                                      </p:cBhvr>
                                    </p:animEffect>
                                    <p:animScale>
                                      <p:cBhvr>
                                        <p:cTn id="103" dur="250" autoRev="1" fill="hold"/>
                                        <p:tgtEl>
                                          <p:spTgt spid="186"/>
                                        </p:tgtEl>
                                      </p:cBhvr>
                                      <p:by x="105000" y="105000"/>
                                    </p:animScale>
                                  </p:childTnLst>
                                </p:cTn>
                              </p:par>
                            </p:childTnLst>
                          </p:cTn>
                        </p:par>
                        <p:par>
                          <p:cTn id="104" fill="hold">
                            <p:stCondLst>
                              <p:cond delay="10500"/>
                            </p:stCondLst>
                            <p:childTnLst>
                              <p:par>
                                <p:cTn id="105" presetID="53" presetClass="entr" presetSubtype="16" fill="hold" nodeType="afterEffect">
                                  <p:stCondLst>
                                    <p:cond delay="0"/>
                                  </p:stCondLst>
                                  <p:childTnLst>
                                    <p:set>
                                      <p:cBhvr>
                                        <p:cTn id="106" dur="1" fill="hold">
                                          <p:stCondLst>
                                            <p:cond delay="0"/>
                                          </p:stCondLst>
                                        </p:cTn>
                                        <p:tgtEl>
                                          <p:spTgt spid="185"/>
                                        </p:tgtEl>
                                        <p:attrNameLst>
                                          <p:attrName>style.visibility</p:attrName>
                                        </p:attrNameLst>
                                      </p:cBhvr>
                                      <p:to>
                                        <p:strVal val="visible"/>
                                      </p:to>
                                    </p:set>
                                    <p:anim calcmode="lin" valueType="num">
                                      <p:cBhvr>
                                        <p:cTn id="107" dur="500" fill="hold"/>
                                        <p:tgtEl>
                                          <p:spTgt spid="185"/>
                                        </p:tgtEl>
                                        <p:attrNameLst>
                                          <p:attrName>ppt_w</p:attrName>
                                        </p:attrNameLst>
                                      </p:cBhvr>
                                      <p:tavLst>
                                        <p:tav tm="0">
                                          <p:val>
                                            <p:fltVal val="0"/>
                                          </p:val>
                                        </p:tav>
                                        <p:tav tm="100000">
                                          <p:val>
                                            <p:strVal val="#ppt_w"/>
                                          </p:val>
                                        </p:tav>
                                      </p:tavLst>
                                    </p:anim>
                                    <p:anim calcmode="lin" valueType="num">
                                      <p:cBhvr>
                                        <p:cTn id="108" dur="500" fill="hold"/>
                                        <p:tgtEl>
                                          <p:spTgt spid="185"/>
                                        </p:tgtEl>
                                        <p:attrNameLst>
                                          <p:attrName>ppt_h</p:attrName>
                                        </p:attrNameLst>
                                      </p:cBhvr>
                                      <p:tavLst>
                                        <p:tav tm="0">
                                          <p:val>
                                            <p:fltVal val="0"/>
                                          </p:val>
                                        </p:tav>
                                        <p:tav tm="100000">
                                          <p:val>
                                            <p:strVal val="#ppt_h"/>
                                          </p:val>
                                        </p:tav>
                                      </p:tavLst>
                                    </p:anim>
                                    <p:animEffect transition="in" filter="fade">
                                      <p:cBhvr>
                                        <p:cTn id="109" dur="500"/>
                                        <p:tgtEl>
                                          <p:spTgt spid="185"/>
                                        </p:tgtEl>
                                      </p:cBhvr>
                                    </p:animEffect>
                                  </p:childTnLst>
                                </p:cTn>
                              </p:par>
                            </p:childTnLst>
                          </p:cTn>
                        </p:par>
                        <p:par>
                          <p:cTn id="110" fill="hold">
                            <p:stCondLst>
                              <p:cond delay="11000"/>
                            </p:stCondLst>
                            <p:childTnLst>
                              <p:par>
                                <p:cTn id="111" presetID="26" presetClass="emph" presetSubtype="0" repeatCount="2000" fill="hold" nodeType="afterEffect">
                                  <p:stCondLst>
                                    <p:cond delay="0"/>
                                  </p:stCondLst>
                                  <p:childTnLst>
                                    <p:animEffect transition="out" filter="fade">
                                      <p:cBhvr>
                                        <p:cTn id="112" dur="500" tmFilter="0, 0; .2, .5; .8, .5; 1, 0"/>
                                        <p:tgtEl>
                                          <p:spTgt spid="185"/>
                                        </p:tgtEl>
                                      </p:cBhvr>
                                    </p:animEffect>
                                    <p:animScale>
                                      <p:cBhvr>
                                        <p:cTn id="113" dur="250" autoRev="1" fill="hold"/>
                                        <p:tgtEl>
                                          <p:spTgt spid="185"/>
                                        </p:tgtEl>
                                      </p:cBhvr>
                                      <p:by x="105000" y="105000"/>
                                    </p:animScale>
                                  </p:childTnLst>
                                </p:cTn>
                              </p:par>
                            </p:childTnLst>
                          </p:cTn>
                        </p:par>
                        <p:par>
                          <p:cTn id="114" fill="hold">
                            <p:stCondLst>
                              <p:cond delay="12000"/>
                            </p:stCondLst>
                            <p:childTnLst>
                              <p:par>
                                <p:cTn id="115" presetID="22" presetClass="entr" presetSubtype="1" fill="hold" nodeType="afterEffect">
                                  <p:stCondLst>
                                    <p:cond delay="0"/>
                                  </p:stCondLst>
                                  <p:childTnLst>
                                    <p:set>
                                      <p:cBhvr>
                                        <p:cTn id="116" dur="1" fill="hold">
                                          <p:stCondLst>
                                            <p:cond delay="0"/>
                                          </p:stCondLst>
                                        </p:cTn>
                                        <p:tgtEl>
                                          <p:spTgt spid="193"/>
                                        </p:tgtEl>
                                        <p:attrNameLst>
                                          <p:attrName>style.visibility</p:attrName>
                                        </p:attrNameLst>
                                      </p:cBhvr>
                                      <p:to>
                                        <p:strVal val="visible"/>
                                      </p:to>
                                    </p:set>
                                    <p:animEffect transition="in" filter="wipe(up)">
                                      <p:cBhvr>
                                        <p:cTn id="117" dur="500"/>
                                        <p:tgtEl>
                                          <p:spTgt spid="193"/>
                                        </p:tgtEl>
                                      </p:cBhvr>
                                    </p:animEffect>
                                  </p:childTnLst>
                                </p:cTn>
                              </p:par>
                              <p:par>
                                <p:cTn id="118" presetID="22" presetClass="entr" presetSubtype="8" fill="hold" nodeType="withEffect">
                                  <p:stCondLst>
                                    <p:cond delay="0"/>
                                  </p:stCondLst>
                                  <p:childTnLst>
                                    <p:set>
                                      <p:cBhvr>
                                        <p:cTn id="119" dur="1" fill="hold">
                                          <p:stCondLst>
                                            <p:cond delay="0"/>
                                          </p:stCondLst>
                                        </p:cTn>
                                        <p:tgtEl>
                                          <p:spTgt spid="172"/>
                                        </p:tgtEl>
                                        <p:attrNameLst>
                                          <p:attrName>style.visibility</p:attrName>
                                        </p:attrNameLst>
                                      </p:cBhvr>
                                      <p:to>
                                        <p:strVal val="visible"/>
                                      </p:to>
                                    </p:set>
                                    <p:animEffect transition="in" filter="wipe(left)">
                                      <p:cBhvr>
                                        <p:cTn id="120" dur="500"/>
                                        <p:tgtEl>
                                          <p:spTgt spid="172"/>
                                        </p:tgtEl>
                                      </p:cBhvr>
                                    </p:animEffect>
                                  </p:childTnLst>
                                </p:cTn>
                              </p:par>
                            </p:childTnLst>
                          </p:cTn>
                        </p:par>
                        <p:par>
                          <p:cTn id="121" fill="hold">
                            <p:stCondLst>
                              <p:cond delay="12500"/>
                            </p:stCondLst>
                            <p:childTnLst>
                              <p:par>
                                <p:cTn id="122" presetID="53" presetClass="entr" presetSubtype="16" fill="hold" nodeType="afterEffect">
                                  <p:stCondLst>
                                    <p:cond delay="0"/>
                                  </p:stCondLst>
                                  <p:childTnLst>
                                    <p:set>
                                      <p:cBhvr>
                                        <p:cTn id="123" dur="1" fill="hold">
                                          <p:stCondLst>
                                            <p:cond delay="0"/>
                                          </p:stCondLst>
                                        </p:cTn>
                                        <p:tgtEl>
                                          <p:spTgt spid="197"/>
                                        </p:tgtEl>
                                        <p:attrNameLst>
                                          <p:attrName>style.visibility</p:attrName>
                                        </p:attrNameLst>
                                      </p:cBhvr>
                                      <p:to>
                                        <p:strVal val="visible"/>
                                      </p:to>
                                    </p:set>
                                    <p:anim calcmode="lin" valueType="num">
                                      <p:cBhvr>
                                        <p:cTn id="124" dur="500" fill="hold"/>
                                        <p:tgtEl>
                                          <p:spTgt spid="197"/>
                                        </p:tgtEl>
                                        <p:attrNameLst>
                                          <p:attrName>ppt_w</p:attrName>
                                        </p:attrNameLst>
                                      </p:cBhvr>
                                      <p:tavLst>
                                        <p:tav tm="0">
                                          <p:val>
                                            <p:fltVal val="0"/>
                                          </p:val>
                                        </p:tav>
                                        <p:tav tm="100000">
                                          <p:val>
                                            <p:strVal val="#ppt_w"/>
                                          </p:val>
                                        </p:tav>
                                      </p:tavLst>
                                    </p:anim>
                                    <p:anim calcmode="lin" valueType="num">
                                      <p:cBhvr>
                                        <p:cTn id="125" dur="500" fill="hold"/>
                                        <p:tgtEl>
                                          <p:spTgt spid="197"/>
                                        </p:tgtEl>
                                        <p:attrNameLst>
                                          <p:attrName>ppt_h</p:attrName>
                                        </p:attrNameLst>
                                      </p:cBhvr>
                                      <p:tavLst>
                                        <p:tav tm="0">
                                          <p:val>
                                            <p:fltVal val="0"/>
                                          </p:val>
                                        </p:tav>
                                        <p:tav tm="100000">
                                          <p:val>
                                            <p:strVal val="#ppt_h"/>
                                          </p:val>
                                        </p:tav>
                                      </p:tavLst>
                                    </p:anim>
                                    <p:animEffect transition="in" filter="fade">
                                      <p:cBhvr>
                                        <p:cTn id="126" dur="500"/>
                                        <p:tgtEl>
                                          <p:spTgt spid="197"/>
                                        </p:tgtEl>
                                      </p:cBhvr>
                                    </p:animEffect>
                                  </p:childTnLst>
                                </p:cTn>
                              </p:par>
                            </p:childTnLst>
                          </p:cTn>
                        </p:par>
                        <p:par>
                          <p:cTn id="127" fill="hold">
                            <p:stCondLst>
                              <p:cond delay="13000"/>
                            </p:stCondLst>
                            <p:childTnLst>
                              <p:par>
                                <p:cTn id="128" presetID="26" presetClass="emph" presetSubtype="0" repeatCount="2000" fill="hold" nodeType="afterEffect">
                                  <p:stCondLst>
                                    <p:cond delay="0"/>
                                  </p:stCondLst>
                                  <p:childTnLst>
                                    <p:animEffect transition="out" filter="fade">
                                      <p:cBhvr>
                                        <p:cTn id="129" dur="500" tmFilter="0, 0; .2, .5; .8, .5; 1, 0"/>
                                        <p:tgtEl>
                                          <p:spTgt spid="197"/>
                                        </p:tgtEl>
                                      </p:cBhvr>
                                    </p:animEffect>
                                    <p:animScale>
                                      <p:cBhvr>
                                        <p:cTn id="130" dur="250" autoRev="1" fill="hold"/>
                                        <p:tgtEl>
                                          <p:spTgt spid="197"/>
                                        </p:tgtEl>
                                      </p:cBhvr>
                                      <p:by x="105000" y="105000"/>
                                    </p:animScale>
                                  </p:childTnLst>
                                </p:cTn>
                              </p:par>
                            </p:childTnLst>
                          </p:cTn>
                        </p:par>
                        <p:par>
                          <p:cTn id="131" fill="hold">
                            <p:stCondLst>
                              <p:cond delay="14000"/>
                            </p:stCondLst>
                            <p:childTnLst>
                              <p:par>
                                <p:cTn id="132" presetID="22" presetClass="entr" presetSubtype="4" fill="hold" nodeType="afterEffect">
                                  <p:stCondLst>
                                    <p:cond delay="0"/>
                                  </p:stCondLst>
                                  <p:childTnLst>
                                    <p:set>
                                      <p:cBhvr>
                                        <p:cTn id="133" dur="1" fill="hold">
                                          <p:stCondLst>
                                            <p:cond delay="0"/>
                                          </p:stCondLst>
                                        </p:cTn>
                                        <p:tgtEl>
                                          <p:spTgt spid="131"/>
                                        </p:tgtEl>
                                        <p:attrNameLst>
                                          <p:attrName>style.visibility</p:attrName>
                                        </p:attrNameLst>
                                      </p:cBhvr>
                                      <p:to>
                                        <p:strVal val="visible"/>
                                      </p:to>
                                    </p:set>
                                    <p:animEffect transition="in" filter="wipe(down)">
                                      <p:cBhvr>
                                        <p:cTn id="134" dur="500"/>
                                        <p:tgtEl>
                                          <p:spTgt spid="131"/>
                                        </p:tgtEl>
                                      </p:cBhvr>
                                    </p:animEffect>
                                  </p:childTnLst>
                                </p:cTn>
                              </p:par>
                            </p:childTnLst>
                          </p:cTn>
                        </p:par>
                        <p:par>
                          <p:cTn id="135" fill="hold">
                            <p:stCondLst>
                              <p:cond delay="14500"/>
                            </p:stCondLst>
                            <p:childTnLst>
                              <p:par>
                                <p:cTn id="136" presetID="53" presetClass="entr" presetSubtype="16" fill="hold" nodeType="afterEffect">
                                  <p:stCondLst>
                                    <p:cond delay="0"/>
                                  </p:stCondLst>
                                  <p:childTnLst>
                                    <p:set>
                                      <p:cBhvr>
                                        <p:cTn id="137" dur="1" fill="hold">
                                          <p:stCondLst>
                                            <p:cond delay="0"/>
                                          </p:stCondLst>
                                        </p:cTn>
                                        <p:tgtEl>
                                          <p:spTgt spid="183"/>
                                        </p:tgtEl>
                                        <p:attrNameLst>
                                          <p:attrName>style.visibility</p:attrName>
                                        </p:attrNameLst>
                                      </p:cBhvr>
                                      <p:to>
                                        <p:strVal val="visible"/>
                                      </p:to>
                                    </p:set>
                                    <p:anim calcmode="lin" valueType="num">
                                      <p:cBhvr>
                                        <p:cTn id="138" dur="500" fill="hold"/>
                                        <p:tgtEl>
                                          <p:spTgt spid="183"/>
                                        </p:tgtEl>
                                        <p:attrNameLst>
                                          <p:attrName>ppt_w</p:attrName>
                                        </p:attrNameLst>
                                      </p:cBhvr>
                                      <p:tavLst>
                                        <p:tav tm="0">
                                          <p:val>
                                            <p:fltVal val="0"/>
                                          </p:val>
                                        </p:tav>
                                        <p:tav tm="100000">
                                          <p:val>
                                            <p:strVal val="#ppt_w"/>
                                          </p:val>
                                        </p:tav>
                                      </p:tavLst>
                                    </p:anim>
                                    <p:anim calcmode="lin" valueType="num">
                                      <p:cBhvr>
                                        <p:cTn id="139" dur="500" fill="hold"/>
                                        <p:tgtEl>
                                          <p:spTgt spid="183"/>
                                        </p:tgtEl>
                                        <p:attrNameLst>
                                          <p:attrName>ppt_h</p:attrName>
                                        </p:attrNameLst>
                                      </p:cBhvr>
                                      <p:tavLst>
                                        <p:tav tm="0">
                                          <p:val>
                                            <p:fltVal val="0"/>
                                          </p:val>
                                        </p:tav>
                                        <p:tav tm="100000">
                                          <p:val>
                                            <p:strVal val="#ppt_h"/>
                                          </p:val>
                                        </p:tav>
                                      </p:tavLst>
                                    </p:anim>
                                    <p:animEffect transition="in" filter="fade">
                                      <p:cBhvr>
                                        <p:cTn id="140" dur="500"/>
                                        <p:tgtEl>
                                          <p:spTgt spid="183"/>
                                        </p:tgtEl>
                                      </p:cBhvr>
                                    </p:animEffect>
                                  </p:childTnLst>
                                </p:cTn>
                              </p:par>
                            </p:childTnLst>
                          </p:cTn>
                        </p:par>
                        <p:par>
                          <p:cTn id="141" fill="hold">
                            <p:stCondLst>
                              <p:cond delay="15000"/>
                            </p:stCondLst>
                            <p:childTnLst>
                              <p:par>
                                <p:cTn id="142" presetID="26" presetClass="emph" presetSubtype="0" repeatCount="2000" fill="hold" nodeType="afterEffect">
                                  <p:stCondLst>
                                    <p:cond delay="0"/>
                                  </p:stCondLst>
                                  <p:childTnLst>
                                    <p:animEffect transition="out" filter="fade">
                                      <p:cBhvr>
                                        <p:cTn id="143" dur="500" tmFilter="0, 0; .2, .5; .8, .5; 1, 0"/>
                                        <p:tgtEl>
                                          <p:spTgt spid="183"/>
                                        </p:tgtEl>
                                      </p:cBhvr>
                                    </p:animEffect>
                                    <p:animScale>
                                      <p:cBhvr>
                                        <p:cTn id="144" dur="250" autoRev="1" fill="hold"/>
                                        <p:tgtEl>
                                          <p:spTgt spid="183"/>
                                        </p:tgtEl>
                                      </p:cBhvr>
                                      <p:by x="105000" y="105000"/>
                                    </p:animScale>
                                  </p:childTnLst>
                                </p:cTn>
                              </p:par>
                            </p:childTnLst>
                          </p:cTn>
                        </p:par>
                        <p:par>
                          <p:cTn id="145" fill="hold">
                            <p:stCondLst>
                              <p:cond delay="16000"/>
                            </p:stCondLst>
                            <p:childTnLst>
                              <p:par>
                                <p:cTn id="146" presetID="22" presetClass="entr" presetSubtype="2" fill="hold" nodeType="afterEffect">
                                  <p:stCondLst>
                                    <p:cond delay="0"/>
                                  </p:stCondLst>
                                  <p:childTnLst>
                                    <p:set>
                                      <p:cBhvr>
                                        <p:cTn id="147" dur="1" fill="hold">
                                          <p:stCondLst>
                                            <p:cond delay="0"/>
                                          </p:stCondLst>
                                        </p:cTn>
                                        <p:tgtEl>
                                          <p:spTgt spid="155"/>
                                        </p:tgtEl>
                                        <p:attrNameLst>
                                          <p:attrName>style.visibility</p:attrName>
                                        </p:attrNameLst>
                                      </p:cBhvr>
                                      <p:to>
                                        <p:strVal val="visible"/>
                                      </p:to>
                                    </p:set>
                                    <p:animEffect transition="in" filter="wipe(right)">
                                      <p:cBhvr>
                                        <p:cTn id="148" dur="500"/>
                                        <p:tgtEl>
                                          <p:spTgt spid="155"/>
                                        </p:tgtEl>
                                      </p:cBhvr>
                                    </p:animEffect>
                                  </p:childTnLst>
                                </p:cTn>
                              </p:par>
                            </p:childTnLst>
                          </p:cTn>
                        </p:par>
                        <p:par>
                          <p:cTn id="149" fill="hold">
                            <p:stCondLst>
                              <p:cond delay="16500"/>
                            </p:stCondLst>
                            <p:childTnLst>
                              <p:par>
                                <p:cTn id="150" presetID="53" presetClass="entr" presetSubtype="16" fill="hold" nodeType="afterEffect">
                                  <p:stCondLst>
                                    <p:cond delay="0"/>
                                  </p:stCondLst>
                                  <p:childTnLst>
                                    <p:set>
                                      <p:cBhvr>
                                        <p:cTn id="151" dur="1" fill="hold">
                                          <p:stCondLst>
                                            <p:cond delay="0"/>
                                          </p:stCondLst>
                                        </p:cTn>
                                        <p:tgtEl>
                                          <p:spTgt spid="182"/>
                                        </p:tgtEl>
                                        <p:attrNameLst>
                                          <p:attrName>style.visibility</p:attrName>
                                        </p:attrNameLst>
                                      </p:cBhvr>
                                      <p:to>
                                        <p:strVal val="visible"/>
                                      </p:to>
                                    </p:set>
                                    <p:anim calcmode="lin" valueType="num">
                                      <p:cBhvr>
                                        <p:cTn id="152" dur="500" fill="hold"/>
                                        <p:tgtEl>
                                          <p:spTgt spid="182"/>
                                        </p:tgtEl>
                                        <p:attrNameLst>
                                          <p:attrName>ppt_w</p:attrName>
                                        </p:attrNameLst>
                                      </p:cBhvr>
                                      <p:tavLst>
                                        <p:tav tm="0">
                                          <p:val>
                                            <p:fltVal val="0"/>
                                          </p:val>
                                        </p:tav>
                                        <p:tav tm="100000">
                                          <p:val>
                                            <p:strVal val="#ppt_w"/>
                                          </p:val>
                                        </p:tav>
                                      </p:tavLst>
                                    </p:anim>
                                    <p:anim calcmode="lin" valueType="num">
                                      <p:cBhvr>
                                        <p:cTn id="153" dur="500" fill="hold"/>
                                        <p:tgtEl>
                                          <p:spTgt spid="182"/>
                                        </p:tgtEl>
                                        <p:attrNameLst>
                                          <p:attrName>ppt_h</p:attrName>
                                        </p:attrNameLst>
                                      </p:cBhvr>
                                      <p:tavLst>
                                        <p:tav tm="0">
                                          <p:val>
                                            <p:fltVal val="0"/>
                                          </p:val>
                                        </p:tav>
                                        <p:tav tm="100000">
                                          <p:val>
                                            <p:strVal val="#ppt_h"/>
                                          </p:val>
                                        </p:tav>
                                      </p:tavLst>
                                    </p:anim>
                                    <p:animEffect transition="in" filter="fade">
                                      <p:cBhvr>
                                        <p:cTn id="154" dur="500"/>
                                        <p:tgtEl>
                                          <p:spTgt spid="182"/>
                                        </p:tgtEl>
                                      </p:cBhvr>
                                    </p:animEffect>
                                  </p:childTnLst>
                                </p:cTn>
                              </p:par>
                            </p:childTnLst>
                          </p:cTn>
                        </p:par>
                        <p:par>
                          <p:cTn id="155" fill="hold">
                            <p:stCondLst>
                              <p:cond delay="17000"/>
                            </p:stCondLst>
                            <p:childTnLst>
                              <p:par>
                                <p:cTn id="156" presetID="26" presetClass="emph" presetSubtype="0" repeatCount="2000" fill="hold" nodeType="afterEffect">
                                  <p:stCondLst>
                                    <p:cond delay="0"/>
                                  </p:stCondLst>
                                  <p:childTnLst>
                                    <p:animEffect transition="out" filter="fade">
                                      <p:cBhvr>
                                        <p:cTn id="157" dur="500" tmFilter="0, 0; .2, .5; .8, .5; 1, 0"/>
                                        <p:tgtEl>
                                          <p:spTgt spid="182"/>
                                        </p:tgtEl>
                                      </p:cBhvr>
                                    </p:animEffect>
                                    <p:animScale>
                                      <p:cBhvr>
                                        <p:cTn id="158" dur="250" autoRev="1" fill="hold"/>
                                        <p:tgtEl>
                                          <p:spTgt spid="182"/>
                                        </p:tgtEl>
                                      </p:cBhvr>
                                      <p:by x="105000" y="105000"/>
                                    </p:animScale>
                                  </p:childTnLst>
                                </p:cTn>
                              </p:par>
                            </p:childTnLst>
                          </p:cTn>
                        </p:par>
                        <p:par>
                          <p:cTn id="159" fill="hold">
                            <p:stCondLst>
                              <p:cond delay="18000"/>
                            </p:stCondLst>
                            <p:childTnLst>
                              <p:par>
                                <p:cTn id="160" presetID="22" presetClass="entr" presetSubtype="4" fill="hold" nodeType="after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wipe(down)">
                                      <p:cBhvr>
                                        <p:cTn id="162" dur="500"/>
                                        <p:tgtEl>
                                          <p:spTgt spid="144"/>
                                        </p:tgtEl>
                                      </p:cBhvr>
                                    </p:animEffect>
                                  </p:childTnLst>
                                </p:cTn>
                              </p:par>
                              <p:par>
                                <p:cTn id="163" presetID="22" presetClass="entr" presetSubtype="8" fill="hold" nodeType="withEffect">
                                  <p:stCondLst>
                                    <p:cond delay="0"/>
                                  </p:stCondLst>
                                  <p:childTnLst>
                                    <p:set>
                                      <p:cBhvr>
                                        <p:cTn id="164" dur="1" fill="hold">
                                          <p:stCondLst>
                                            <p:cond delay="0"/>
                                          </p:stCondLst>
                                        </p:cTn>
                                        <p:tgtEl>
                                          <p:spTgt spid="141"/>
                                        </p:tgtEl>
                                        <p:attrNameLst>
                                          <p:attrName>style.visibility</p:attrName>
                                        </p:attrNameLst>
                                      </p:cBhvr>
                                      <p:to>
                                        <p:strVal val="visible"/>
                                      </p:to>
                                    </p:set>
                                    <p:animEffect transition="in" filter="wipe(left)">
                                      <p:cBhvr>
                                        <p:cTn id="165" dur="500"/>
                                        <p:tgtEl>
                                          <p:spTgt spid="141"/>
                                        </p:tgtEl>
                                      </p:cBhvr>
                                    </p:animEffect>
                                  </p:childTnLst>
                                </p:cTn>
                              </p:par>
                              <p:par>
                                <p:cTn id="166" presetID="22" presetClass="entr" presetSubtype="2" fill="hold" nodeType="withEffect">
                                  <p:stCondLst>
                                    <p:cond delay="0"/>
                                  </p:stCondLst>
                                  <p:childTnLst>
                                    <p:set>
                                      <p:cBhvr>
                                        <p:cTn id="167" dur="1" fill="hold">
                                          <p:stCondLst>
                                            <p:cond delay="0"/>
                                          </p:stCondLst>
                                        </p:cTn>
                                        <p:tgtEl>
                                          <p:spTgt spid="130"/>
                                        </p:tgtEl>
                                        <p:attrNameLst>
                                          <p:attrName>style.visibility</p:attrName>
                                        </p:attrNameLst>
                                      </p:cBhvr>
                                      <p:to>
                                        <p:strVal val="visible"/>
                                      </p:to>
                                    </p:set>
                                    <p:animEffect transition="in" filter="wipe(right)">
                                      <p:cBhvr>
                                        <p:cTn id="168" dur="500"/>
                                        <p:tgtEl>
                                          <p:spTgt spid="130"/>
                                        </p:tgtEl>
                                      </p:cBhvr>
                                    </p:animEffect>
                                  </p:childTnLst>
                                </p:cTn>
                              </p:par>
                              <p:par>
                                <p:cTn id="169" presetID="22" presetClass="entr" presetSubtype="8" fill="hold" nodeType="withEffect">
                                  <p:stCondLst>
                                    <p:cond delay="0"/>
                                  </p:stCondLst>
                                  <p:childTnLst>
                                    <p:set>
                                      <p:cBhvr>
                                        <p:cTn id="170" dur="1" fill="hold">
                                          <p:stCondLst>
                                            <p:cond delay="0"/>
                                          </p:stCondLst>
                                        </p:cTn>
                                        <p:tgtEl>
                                          <p:spTgt spid="129"/>
                                        </p:tgtEl>
                                        <p:attrNameLst>
                                          <p:attrName>style.visibility</p:attrName>
                                        </p:attrNameLst>
                                      </p:cBhvr>
                                      <p:to>
                                        <p:strVal val="visible"/>
                                      </p:to>
                                    </p:set>
                                    <p:animEffect transition="in" filter="wipe(left)">
                                      <p:cBhvr>
                                        <p:cTn id="171" dur="500"/>
                                        <p:tgtEl>
                                          <p:spTgt spid="129"/>
                                        </p:tgtEl>
                                      </p:cBhvr>
                                    </p:animEffect>
                                  </p:childTnLst>
                                </p:cTn>
                              </p:par>
                            </p:childTnLst>
                          </p:cTn>
                        </p:par>
                        <p:par>
                          <p:cTn id="172" fill="hold">
                            <p:stCondLst>
                              <p:cond delay="18500"/>
                            </p:stCondLst>
                            <p:childTnLst>
                              <p:par>
                                <p:cTn id="173" presetID="53" presetClass="entr" presetSubtype="16" fill="hold" nodeType="afterEffect">
                                  <p:stCondLst>
                                    <p:cond delay="0"/>
                                  </p:stCondLst>
                                  <p:childTnLst>
                                    <p:set>
                                      <p:cBhvr>
                                        <p:cTn id="174" dur="1" fill="hold">
                                          <p:stCondLst>
                                            <p:cond delay="0"/>
                                          </p:stCondLst>
                                        </p:cTn>
                                        <p:tgtEl>
                                          <p:spTgt spid="184"/>
                                        </p:tgtEl>
                                        <p:attrNameLst>
                                          <p:attrName>style.visibility</p:attrName>
                                        </p:attrNameLst>
                                      </p:cBhvr>
                                      <p:to>
                                        <p:strVal val="visible"/>
                                      </p:to>
                                    </p:set>
                                    <p:anim calcmode="lin" valueType="num">
                                      <p:cBhvr>
                                        <p:cTn id="175" dur="500" fill="hold"/>
                                        <p:tgtEl>
                                          <p:spTgt spid="184"/>
                                        </p:tgtEl>
                                        <p:attrNameLst>
                                          <p:attrName>ppt_w</p:attrName>
                                        </p:attrNameLst>
                                      </p:cBhvr>
                                      <p:tavLst>
                                        <p:tav tm="0">
                                          <p:val>
                                            <p:fltVal val="0"/>
                                          </p:val>
                                        </p:tav>
                                        <p:tav tm="100000">
                                          <p:val>
                                            <p:strVal val="#ppt_w"/>
                                          </p:val>
                                        </p:tav>
                                      </p:tavLst>
                                    </p:anim>
                                    <p:anim calcmode="lin" valueType="num">
                                      <p:cBhvr>
                                        <p:cTn id="176" dur="500" fill="hold"/>
                                        <p:tgtEl>
                                          <p:spTgt spid="184"/>
                                        </p:tgtEl>
                                        <p:attrNameLst>
                                          <p:attrName>ppt_h</p:attrName>
                                        </p:attrNameLst>
                                      </p:cBhvr>
                                      <p:tavLst>
                                        <p:tav tm="0">
                                          <p:val>
                                            <p:fltVal val="0"/>
                                          </p:val>
                                        </p:tav>
                                        <p:tav tm="100000">
                                          <p:val>
                                            <p:strVal val="#ppt_h"/>
                                          </p:val>
                                        </p:tav>
                                      </p:tavLst>
                                    </p:anim>
                                    <p:animEffect transition="in" filter="fade">
                                      <p:cBhvr>
                                        <p:cTn id="177" dur="500"/>
                                        <p:tgtEl>
                                          <p:spTgt spid="184"/>
                                        </p:tgtEl>
                                      </p:cBhvr>
                                    </p:animEffect>
                                  </p:childTnLst>
                                </p:cTn>
                              </p:par>
                            </p:childTnLst>
                          </p:cTn>
                        </p:par>
                        <p:par>
                          <p:cTn id="178" fill="hold">
                            <p:stCondLst>
                              <p:cond delay="19000"/>
                            </p:stCondLst>
                            <p:childTnLst>
                              <p:par>
                                <p:cTn id="179" presetID="26" presetClass="emph" presetSubtype="0" repeatCount="2000" fill="hold" nodeType="afterEffect">
                                  <p:stCondLst>
                                    <p:cond delay="0"/>
                                  </p:stCondLst>
                                  <p:childTnLst>
                                    <p:animEffect transition="out" filter="fade">
                                      <p:cBhvr>
                                        <p:cTn id="180" dur="500" tmFilter="0, 0; .2, .5; .8, .5; 1, 0"/>
                                        <p:tgtEl>
                                          <p:spTgt spid="184"/>
                                        </p:tgtEl>
                                      </p:cBhvr>
                                    </p:animEffect>
                                    <p:animScale>
                                      <p:cBhvr>
                                        <p:cTn id="181" dur="250" autoRev="1" fill="hold"/>
                                        <p:tgtEl>
                                          <p:spTgt spid="184"/>
                                        </p:tgtEl>
                                      </p:cBhvr>
                                      <p:by x="105000" y="105000"/>
                                    </p:animScale>
                                  </p:childTnLst>
                                </p:cTn>
                              </p:par>
                            </p:childTnLst>
                          </p:cTn>
                        </p:par>
                        <p:par>
                          <p:cTn id="182" fill="hold">
                            <p:stCondLst>
                              <p:cond delay="20000"/>
                            </p:stCondLst>
                            <p:childTnLst>
                              <p:par>
                                <p:cTn id="183" presetID="22" presetClass="entr" presetSubtype="2" fill="hold" nodeType="afterEffect">
                                  <p:stCondLst>
                                    <p:cond delay="0"/>
                                  </p:stCondLst>
                                  <p:childTnLst>
                                    <p:set>
                                      <p:cBhvr>
                                        <p:cTn id="184" dur="1" fill="hold">
                                          <p:stCondLst>
                                            <p:cond delay="0"/>
                                          </p:stCondLst>
                                        </p:cTn>
                                        <p:tgtEl>
                                          <p:spTgt spid="152"/>
                                        </p:tgtEl>
                                        <p:attrNameLst>
                                          <p:attrName>style.visibility</p:attrName>
                                        </p:attrNameLst>
                                      </p:cBhvr>
                                      <p:to>
                                        <p:strVal val="visible"/>
                                      </p:to>
                                    </p:set>
                                    <p:animEffect transition="in" filter="wipe(right)">
                                      <p:cBhvr>
                                        <p:cTn id="185" dur="500"/>
                                        <p:tgtEl>
                                          <p:spTgt spid="152"/>
                                        </p:tgtEl>
                                      </p:cBhvr>
                                    </p:animEffect>
                                  </p:childTnLst>
                                </p:cTn>
                              </p:par>
                              <p:par>
                                <p:cTn id="186" presetID="22" presetClass="entr" presetSubtype="8" fill="hold" nodeType="withEffect">
                                  <p:stCondLst>
                                    <p:cond delay="0"/>
                                  </p:stCondLst>
                                  <p:childTnLst>
                                    <p:set>
                                      <p:cBhvr>
                                        <p:cTn id="187" dur="1" fill="hold">
                                          <p:stCondLst>
                                            <p:cond delay="0"/>
                                          </p:stCondLst>
                                        </p:cTn>
                                        <p:tgtEl>
                                          <p:spTgt spid="149"/>
                                        </p:tgtEl>
                                        <p:attrNameLst>
                                          <p:attrName>style.visibility</p:attrName>
                                        </p:attrNameLst>
                                      </p:cBhvr>
                                      <p:to>
                                        <p:strVal val="visible"/>
                                      </p:to>
                                    </p:set>
                                    <p:animEffect transition="in" filter="wipe(left)">
                                      <p:cBhvr>
                                        <p:cTn id="188"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04</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Workflow</a:t>
              </a:r>
            </a:p>
            <a:p>
              <a:r>
                <a:rPr lang="en-GB" sz="2000" dirty="0" smtClean="0">
                  <a:solidFill>
                    <a:srgbClr val="8E44AD"/>
                  </a:solidFill>
                  <a:latin typeface="Open Sans"/>
                  <a:cs typeface="Open Sans"/>
                </a:rPr>
                <a:t>Execution</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a:solidFill>
                  <a:srgbClr val="3F3F3F"/>
                </a:solidFill>
                <a:latin typeface="Open Sans"/>
                <a:cs typeface="Open Sans"/>
              </a:rPr>
              <a:t>Navigate to </a:t>
            </a:r>
            <a:r>
              <a:rPr lang="en-GB" sz="1400" b="1" dirty="0">
                <a:solidFill>
                  <a:srgbClr val="3F3F3F"/>
                </a:solidFill>
                <a:latin typeface="Open Sans"/>
                <a:cs typeface="Open Sans"/>
              </a:rPr>
              <a:t>Applications &gt; </a:t>
            </a:r>
            <a:r>
              <a:rPr lang="en-GB" sz="1400" b="1" dirty="0" smtClean="0">
                <a:solidFill>
                  <a:srgbClr val="3F3F3F"/>
                </a:solidFill>
                <a:latin typeface="Open Sans"/>
                <a:cs typeface="Open Sans"/>
              </a:rPr>
              <a:t>Workflows</a:t>
            </a:r>
          </a:p>
          <a:p>
            <a:pPr marL="266700" indent="-266700">
              <a:buFont typeface="+mj-lt"/>
              <a:buAutoNum type="alphaLcPeriod"/>
            </a:pPr>
            <a:r>
              <a:rPr lang="en-GB" sz="1400" dirty="0" smtClean="0">
                <a:solidFill>
                  <a:srgbClr val="3F3F3F"/>
                </a:solidFill>
                <a:latin typeface="Open Sans"/>
                <a:cs typeface="Open Sans"/>
              </a:rPr>
              <a:t>View Applications automatically started by the the workflow. </a:t>
            </a:r>
            <a:r>
              <a:rPr lang="en-GB" sz="1400" b="1" dirty="0" err="1" smtClean="0">
                <a:solidFill>
                  <a:srgbClr val="3F3F3F"/>
                </a:solidFill>
                <a:latin typeface="Open Sans"/>
                <a:cs typeface="Open Sans"/>
              </a:rPr>
              <a:t>MRIConverter</a:t>
            </a:r>
            <a:r>
              <a:rPr lang="en-GB" sz="1400" dirty="0" smtClean="0">
                <a:solidFill>
                  <a:srgbClr val="3F3F3F"/>
                </a:solidFill>
                <a:latin typeface="Open Sans"/>
                <a:cs typeface="Open Sans"/>
              </a:rPr>
              <a:t> and </a:t>
            </a:r>
            <a:r>
              <a:rPr lang="en-GB" sz="1400" b="1" dirty="0" err="1" smtClean="0">
                <a:solidFill>
                  <a:srgbClr val="3F3F3F"/>
                </a:solidFill>
                <a:latin typeface="Open Sans"/>
                <a:cs typeface="Open Sans"/>
              </a:rPr>
              <a:t>ANTSRegister</a:t>
            </a:r>
            <a:endParaRPr lang="en-GB" sz="1400" b="1" dirty="0" smtClean="0">
              <a:solidFill>
                <a:srgbClr val="3F3F3F"/>
              </a:solidFill>
              <a:latin typeface="Open Sans"/>
              <a:cs typeface="Open Sans"/>
            </a:endParaRP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err="1" smtClean="0">
                <a:solidFill>
                  <a:srgbClr val="7F8C8D"/>
                </a:solidFill>
                <a:latin typeface="Open Sans"/>
                <a:cs typeface="Open Sans"/>
              </a:rPr>
              <a:t>Taverna</a:t>
            </a:r>
            <a:r>
              <a:rPr lang="en-GB" sz="1600" dirty="0" smtClean="0">
                <a:solidFill>
                  <a:srgbClr val="7F8C8D"/>
                </a:solidFill>
                <a:latin typeface="Open Sans"/>
                <a:cs typeface="Open Sans"/>
              </a:rPr>
              <a:t> Online executed workflows automatically starts Applications within VPH-Share for processing by the workflow</a:t>
            </a:r>
            <a:endParaRPr lang="en-GB" sz="1600" dirty="0">
              <a:solidFill>
                <a:srgbClr val="95A5A6"/>
              </a:solidFill>
              <a:latin typeface="Open Sans"/>
              <a:cs typeface="Open Sans"/>
            </a:endParaRPr>
          </a:p>
        </p:txBody>
      </p:sp>
      <p:grpSp>
        <p:nvGrpSpPr>
          <p:cNvPr id="12" name="Group 11"/>
          <p:cNvGrpSpPr/>
          <p:nvPr/>
        </p:nvGrpSpPr>
        <p:grpSpPr>
          <a:xfrm>
            <a:off x="1295400" y="3227288"/>
            <a:ext cx="307512" cy="331688"/>
            <a:chOff x="381000" y="3225056"/>
            <a:chExt cx="307512" cy="331688"/>
          </a:xfrm>
        </p:grpSpPr>
        <p:sp>
          <p:nvSpPr>
            <p:cNvPr id="13" name="Oval 12"/>
            <p:cNvSpPr/>
            <p:nvPr/>
          </p:nvSpPr>
          <p:spPr>
            <a:xfrm>
              <a:off x="381000" y="3251945"/>
              <a:ext cx="304800" cy="304799"/>
            </a:xfrm>
            <a:prstGeom prst="ellipse">
              <a:avLst/>
            </a:prstGeom>
            <a:noFill/>
            <a:ln w="254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TextBox 13"/>
            <p:cNvSpPr txBox="1"/>
            <p:nvPr/>
          </p:nvSpPr>
          <p:spPr>
            <a:xfrm>
              <a:off x="388430" y="3225056"/>
              <a:ext cx="300082" cy="307777"/>
            </a:xfrm>
            <a:prstGeom prst="rect">
              <a:avLst/>
            </a:prstGeom>
            <a:noFill/>
          </p:spPr>
          <p:txBody>
            <a:bodyPr wrap="none" rtlCol="0">
              <a:spAutoFit/>
            </a:bodyPr>
            <a:lstStyle/>
            <a:p>
              <a:r>
                <a:rPr lang="en-GB" sz="1400" dirty="0">
                  <a:solidFill>
                    <a:srgbClr val="8E44AD"/>
                  </a:solidFill>
                  <a:latin typeface="Open Sans"/>
                  <a:cs typeface="Open Sans"/>
                </a:rPr>
                <a:t>b</a:t>
              </a:r>
            </a:p>
          </p:txBody>
        </p:sp>
      </p:grpSp>
      <p:pic>
        <p:nvPicPr>
          <p:cNvPr id="16" name="Content Placeholder 8"/>
          <p:cNvPicPr>
            <a:picLocks noGrp="1" noChangeAspect="1"/>
          </p:cNvPicPr>
          <p:nvPr>
            <p:ph idx="1"/>
          </p:nvPr>
        </p:nvPicPr>
        <p:blipFill>
          <a:blip r:embed="rId3" cstate="screen">
            <a:extLst>
              <a:ext uri="{28A0092B-C50C-407E-A947-70E740481C1C}">
                <a14:useLocalDpi xmlns:a14="http://schemas.microsoft.com/office/drawing/2010/main"/>
              </a:ext>
            </a:extLst>
          </a:blip>
          <a:srcRect t="-2587" b="-2587"/>
          <a:stretch>
            <a:fillRect/>
          </a:stretch>
        </p:blipFill>
        <p:spPr>
          <a:xfrm>
            <a:off x="457200" y="1219200"/>
            <a:ext cx="8229600" cy="4495799"/>
          </a:xfrm>
        </p:spPr>
      </p:pic>
    </p:spTree>
    <p:extLst>
      <p:ext uri="{BB962C8B-B14F-4D97-AF65-F5344CB8AC3E}">
        <p14:creationId xmlns:p14="http://schemas.microsoft.com/office/powerpoint/2010/main" val="75406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04</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Workflow</a:t>
              </a:r>
            </a:p>
            <a:p>
              <a:r>
                <a:rPr lang="en-GB" sz="2000" dirty="0" smtClean="0">
                  <a:solidFill>
                    <a:srgbClr val="8E44AD"/>
                  </a:solidFill>
                  <a:latin typeface="Open Sans"/>
                  <a:cs typeface="Open Sans"/>
                </a:rPr>
                <a:t>Execution</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a:solidFill>
                  <a:srgbClr val="3F3F3F"/>
                </a:solidFill>
                <a:latin typeface="Open Sans"/>
                <a:cs typeface="Open Sans"/>
              </a:rPr>
              <a:t>Navigate to </a:t>
            </a:r>
            <a:r>
              <a:rPr lang="en-GB" sz="1400" b="1" dirty="0">
                <a:solidFill>
                  <a:srgbClr val="3F3F3F"/>
                </a:solidFill>
                <a:latin typeface="Open Sans"/>
                <a:cs typeface="Open Sans"/>
              </a:rPr>
              <a:t>Applications &gt; </a:t>
            </a:r>
            <a:r>
              <a:rPr lang="en-GB" sz="1400" b="1" dirty="0" smtClean="0">
                <a:solidFill>
                  <a:srgbClr val="3F3F3F"/>
                </a:solidFill>
                <a:latin typeface="Open Sans"/>
                <a:cs typeface="Open Sans"/>
              </a:rPr>
              <a:t>Workflows</a:t>
            </a:r>
          </a:p>
          <a:p>
            <a:pPr marL="266700" indent="-266700">
              <a:buFont typeface="+mj-lt"/>
              <a:buAutoNum type="alphaLcPeriod"/>
            </a:pPr>
            <a:r>
              <a:rPr lang="en-GB" sz="1400" dirty="0" smtClean="0">
                <a:solidFill>
                  <a:srgbClr val="3F3F3F"/>
                </a:solidFill>
                <a:latin typeface="Open Sans"/>
                <a:cs typeface="Open Sans"/>
              </a:rPr>
              <a:t>View Applications automatically started by the the workflow. </a:t>
            </a:r>
            <a:r>
              <a:rPr lang="en-GB" sz="1400" b="1" dirty="0" err="1" smtClean="0">
                <a:solidFill>
                  <a:srgbClr val="3F3F3F"/>
                </a:solidFill>
                <a:latin typeface="Open Sans"/>
                <a:cs typeface="Open Sans"/>
              </a:rPr>
              <a:t>MRIConverter</a:t>
            </a:r>
            <a:r>
              <a:rPr lang="en-GB" sz="1400" dirty="0" smtClean="0">
                <a:solidFill>
                  <a:srgbClr val="3F3F3F"/>
                </a:solidFill>
                <a:latin typeface="Open Sans"/>
                <a:cs typeface="Open Sans"/>
              </a:rPr>
              <a:t> and </a:t>
            </a:r>
            <a:r>
              <a:rPr lang="en-GB" sz="1400" b="1" dirty="0" err="1" smtClean="0">
                <a:solidFill>
                  <a:srgbClr val="3F3F3F"/>
                </a:solidFill>
                <a:latin typeface="Open Sans"/>
                <a:cs typeface="Open Sans"/>
              </a:rPr>
              <a:t>ANTSRegister</a:t>
            </a:r>
            <a:endParaRPr lang="en-GB" sz="1400" b="1" dirty="0" smtClean="0">
              <a:solidFill>
                <a:srgbClr val="3F3F3F"/>
              </a:solidFill>
              <a:latin typeface="Open Sans"/>
              <a:cs typeface="Open Sans"/>
            </a:endParaRPr>
          </a:p>
          <a:p>
            <a:pPr marL="266700" indent="-266700">
              <a:buFont typeface="+mj-lt"/>
              <a:buAutoNum type="alphaLcPeriod"/>
            </a:pPr>
            <a:r>
              <a:rPr lang="en-GB" sz="1400" dirty="0" smtClean="0">
                <a:solidFill>
                  <a:srgbClr val="3F3F3F"/>
                </a:solidFill>
                <a:latin typeface="Open Sans"/>
                <a:cs typeface="Open Sans"/>
              </a:rPr>
              <a:t>On completion, navigate to </a:t>
            </a:r>
            <a:r>
              <a:rPr lang="en-GB" sz="1400" dirty="0" err="1" smtClean="0">
                <a:solidFill>
                  <a:srgbClr val="3F3F3F"/>
                </a:solidFill>
                <a:latin typeface="Open Sans"/>
                <a:cs typeface="Open Sans"/>
              </a:rPr>
              <a:t>FileStore</a:t>
            </a:r>
            <a:r>
              <a:rPr lang="en-GB" sz="1400" dirty="0" smtClean="0">
                <a:solidFill>
                  <a:srgbClr val="3F3F3F"/>
                </a:solidFill>
                <a:latin typeface="Open Sans"/>
                <a:cs typeface="Open Sans"/>
              </a:rPr>
              <a:t> and your home directory to view the converted files.</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allows</a:t>
            </a:r>
            <a:endParaRPr lang="en-GB" sz="1600" dirty="0">
              <a:solidFill>
                <a:srgbClr val="95A5A6"/>
              </a:solidFill>
              <a:latin typeface="Open Sans"/>
              <a:cs typeface="Open Sans"/>
            </a:endParaRPr>
          </a:p>
        </p:txBody>
      </p:sp>
      <p:pic>
        <p:nvPicPr>
          <p:cNvPr id="9" name="Content Placeholder 8"/>
          <p:cNvPicPr>
            <a:picLocks noGrp="1" noChangeAspect="1"/>
          </p:cNvPicPr>
          <p:nvPr>
            <p:ph idx="1"/>
          </p:nvPr>
        </p:nvPicPr>
        <p:blipFill>
          <a:blip r:embed="rId3" cstate="screen">
            <a:extLst>
              <a:ext uri="{28A0092B-C50C-407E-A947-70E740481C1C}">
                <a14:useLocalDpi xmlns:a14="http://schemas.microsoft.com/office/drawing/2010/main"/>
              </a:ext>
            </a:extLst>
          </a:blip>
          <a:srcRect t="-69802" b="-69802"/>
          <a:stretch>
            <a:fillRect/>
          </a:stretch>
        </p:blipFill>
        <p:spPr/>
      </p:pic>
    </p:spTree>
    <p:extLst>
      <p:ext uri="{BB962C8B-B14F-4D97-AF65-F5344CB8AC3E}">
        <p14:creationId xmlns:p14="http://schemas.microsoft.com/office/powerpoint/2010/main" val="87279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screen">
            <a:extLst>
              <a:ext uri="{28A0092B-C50C-407E-A947-70E740481C1C}">
                <a14:useLocalDpi xmlns:a14="http://schemas.microsoft.com/office/drawing/2010/main"/>
              </a:ext>
            </a:extLst>
          </a:blip>
          <a:srcRect l="-4722" r="-4722"/>
          <a:stretch>
            <a:fillRect/>
          </a:stretch>
        </p:blipFill>
        <p:spPr>
          <a:xfrm>
            <a:off x="457200" y="1447800"/>
            <a:ext cx="8229600" cy="4114800"/>
          </a:xfrm>
        </p:spPr>
      </p:pic>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05</a:t>
              </a:r>
              <a:endParaRPr lang="en-GB" sz="4000" dirty="0">
                <a:solidFill>
                  <a:srgbClr val="8E44AD"/>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Sharing</a:t>
              </a:r>
            </a:p>
            <a:p>
              <a:r>
                <a:rPr lang="en-GB" sz="2000" dirty="0" smtClean="0">
                  <a:solidFill>
                    <a:srgbClr val="8E44AD"/>
                  </a:solidFill>
                  <a:latin typeface="Open Sans"/>
                  <a:cs typeface="Open Sans"/>
                </a:rPr>
                <a:t>&amp; Permissions</a:t>
              </a:r>
            </a:p>
          </p:txBody>
        </p:sp>
        <p:cxnSp>
          <p:nvCxnSpPr>
            <p:cNvPr id="7" name="Straight Connector 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a:solidFill>
                  <a:srgbClr val="3F3F3F"/>
                </a:solidFill>
                <a:latin typeface="Open Sans"/>
                <a:cs typeface="Open Sans"/>
              </a:rPr>
              <a:t>Click on your NAME &gt; Dashboard &gt; My </a:t>
            </a:r>
            <a:r>
              <a:rPr lang="en-GB" sz="1400" dirty="0" smtClean="0">
                <a:solidFill>
                  <a:srgbClr val="3F3F3F"/>
                </a:solidFill>
                <a:latin typeface="Open Sans"/>
                <a:cs typeface="Open Sans"/>
              </a:rPr>
              <a:t>Workflows</a:t>
            </a:r>
            <a:endParaRPr lang="en-GB" sz="1400" dirty="0">
              <a:solidFill>
                <a:srgbClr val="3F3F3F"/>
              </a:solidFill>
              <a:latin typeface="Open Sans"/>
              <a:cs typeface="Open Sans"/>
            </a:endParaRPr>
          </a:p>
          <a:p>
            <a:pPr marL="266700" indent="-266700">
              <a:buFont typeface="+mj-lt"/>
              <a:buAutoNum type="alphaLcPeriod"/>
            </a:pPr>
            <a:r>
              <a:rPr lang="en-GB" sz="1400" dirty="0">
                <a:solidFill>
                  <a:srgbClr val="3F3F3F"/>
                </a:solidFill>
                <a:latin typeface="Open Sans"/>
                <a:cs typeface="Open Sans"/>
              </a:rPr>
              <a:t>Select your Application &gt;        &gt; Share Tab</a:t>
            </a:r>
          </a:p>
          <a:p>
            <a:pPr marL="266700" indent="-266700">
              <a:buFont typeface="+mj-lt"/>
              <a:buAutoNum type="alphaLcPeriod"/>
            </a:pPr>
            <a:r>
              <a:rPr lang="en-GB" sz="1400" dirty="0">
                <a:solidFill>
                  <a:srgbClr val="3F3F3F"/>
                </a:solidFill>
                <a:latin typeface="Open Sans"/>
                <a:cs typeface="Open Sans"/>
              </a:rPr>
              <a:t>Search for individual or Group</a:t>
            </a:r>
          </a:p>
          <a:p>
            <a:pPr marL="266700" indent="-266700">
              <a:buFont typeface="+mj-lt"/>
              <a:buAutoNum type="alphaLcPeriod"/>
            </a:pPr>
            <a:r>
              <a:rPr lang="en-GB" sz="1400" dirty="0">
                <a:solidFill>
                  <a:srgbClr val="3F3F3F"/>
                </a:solidFill>
                <a:latin typeface="Open Sans"/>
                <a:cs typeface="Open Sans"/>
              </a:rPr>
              <a:t>Choose permission ‘Editor’ and click the plus sign</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a:solidFill>
                  <a:srgbClr val="7F8C8D"/>
                </a:solidFill>
                <a:latin typeface="Open Sans"/>
                <a:cs typeface="Open Sans"/>
              </a:rPr>
              <a:t>VPH-Share allows fine-grained permissions on all resources. Sharing may be performed on individuals and/or groups according to the needs of the resource </a:t>
            </a:r>
            <a:endParaRPr lang="en-GB" sz="1600" dirty="0">
              <a:solidFill>
                <a:srgbClr val="95A5A6"/>
              </a:solidFill>
              <a:latin typeface="Open Sans"/>
              <a:cs typeface="Open Sans"/>
            </a:endParaRPr>
          </a:p>
        </p:txBody>
      </p:sp>
      <p:pic>
        <p:nvPicPr>
          <p:cNvPr id="12" name="Picture 11" descr="Screen Shot 2014-05-06 at 08.05.1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21400" y="571500"/>
            <a:ext cx="215900" cy="166551"/>
          </a:xfrm>
          <a:prstGeom prst="rect">
            <a:avLst/>
          </a:prstGeom>
        </p:spPr>
      </p:pic>
      <p:grpSp>
        <p:nvGrpSpPr>
          <p:cNvPr id="13" name="Group 12"/>
          <p:cNvGrpSpPr/>
          <p:nvPr/>
        </p:nvGrpSpPr>
        <p:grpSpPr>
          <a:xfrm>
            <a:off x="7543800" y="1556546"/>
            <a:ext cx="285195" cy="297654"/>
            <a:chOff x="1238805" y="2959340"/>
            <a:chExt cx="285195" cy="297654"/>
          </a:xfrm>
        </p:grpSpPr>
        <p:sp>
          <p:nvSpPr>
            <p:cNvPr id="14" name="Oval 13"/>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 name="TextBox 14"/>
            <p:cNvSpPr txBox="1"/>
            <p:nvPr/>
          </p:nvSpPr>
          <p:spPr>
            <a:xfrm>
              <a:off x="1248293" y="2959340"/>
              <a:ext cx="270251" cy="276999"/>
            </a:xfrm>
            <a:prstGeom prst="rect">
              <a:avLst/>
            </a:prstGeom>
            <a:noFill/>
          </p:spPr>
          <p:txBody>
            <a:bodyPr wrap="none" rtlCol="0">
              <a:spAutoFit/>
            </a:bodyPr>
            <a:lstStyle/>
            <a:p>
              <a:r>
                <a:rPr lang="en-GB" sz="1200" dirty="0">
                  <a:solidFill>
                    <a:srgbClr val="F39C12"/>
                  </a:solidFill>
                  <a:latin typeface="Open Sans"/>
                  <a:cs typeface="Open Sans"/>
                </a:rPr>
                <a:t>a</a:t>
              </a:r>
            </a:p>
          </p:txBody>
        </p:sp>
      </p:grpSp>
      <p:grpSp>
        <p:nvGrpSpPr>
          <p:cNvPr id="16" name="Group 15"/>
          <p:cNvGrpSpPr/>
          <p:nvPr/>
        </p:nvGrpSpPr>
        <p:grpSpPr>
          <a:xfrm>
            <a:off x="1238805" y="3829846"/>
            <a:ext cx="285195" cy="297654"/>
            <a:chOff x="1238805" y="2959340"/>
            <a:chExt cx="285195" cy="297654"/>
          </a:xfrm>
        </p:grpSpPr>
        <p:sp>
          <p:nvSpPr>
            <p:cNvPr id="17" name="Oval 16"/>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TextBox 17"/>
            <p:cNvSpPr txBox="1"/>
            <p:nvPr/>
          </p:nvSpPr>
          <p:spPr>
            <a:xfrm>
              <a:off x="1248293" y="2959340"/>
              <a:ext cx="261610" cy="276999"/>
            </a:xfrm>
            <a:prstGeom prst="rect">
              <a:avLst/>
            </a:prstGeom>
            <a:noFill/>
          </p:spPr>
          <p:txBody>
            <a:bodyPr wrap="none" rtlCol="0">
              <a:spAutoFit/>
            </a:bodyPr>
            <a:lstStyle/>
            <a:p>
              <a:r>
                <a:rPr lang="en-GB" sz="1200" dirty="0">
                  <a:solidFill>
                    <a:srgbClr val="F39C12"/>
                  </a:solidFill>
                  <a:latin typeface="Open Sans"/>
                  <a:cs typeface="Open Sans"/>
                </a:rPr>
                <a:t>c</a:t>
              </a:r>
            </a:p>
          </p:txBody>
        </p:sp>
      </p:grpSp>
      <p:grpSp>
        <p:nvGrpSpPr>
          <p:cNvPr id="19" name="Group 18"/>
          <p:cNvGrpSpPr/>
          <p:nvPr/>
        </p:nvGrpSpPr>
        <p:grpSpPr>
          <a:xfrm>
            <a:off x="4048402" y="3817146"/>
            <a:ext cx="288456" cy="297654"/>
            <a:chOff x="1238805" y="2959340"/>
            <a:chExt cx="288456" cy="297654"/>
          </a:xfrm>
        </p:grpSpPr>
        <p:sp>
          <p:nvSpPr>
            <p:cNvPr id="20" name="Oval 19"/>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TextBox 20"/>
            <p:cNvSpPr txBox="1"/>
            <p:nvPr/>
          </p:nvSpPr>
          <p:spPr>
            <a:xfrm>
              <a:off x="1248293" y="2959340"/>
              <a:ext cx="278968" cy="276999"/>
            </a:xfrm>
            <a:prstGeom prst="rect">
              <a:avLst/>
            </a:prstGeom>
            <a:noFill/>
          </p:spPr>
          <p:txBody>
            <a:bodyPr wrap="none" rtlCol="0">
              <a:spAutoFit/>
            </a:bodyPr>
            <a:lstStyle/>
            <a:p>
              <a:r>
                <a:rPr lang="en-GB" sz="1200" dirty="0">
                  <a:solidFill>
                    <a:srgbClr val="F39C12"/>
                  </a:solidFill>
                  <a:latin typeface="Open Sans"/>
                  <a:cs typeface="Open Sans"/>
                </a:rPr>
                <a:t>d</a:t>
              </a:r>
            </a:p>
          </p:txBody>
        </p:sp>
      </p:grpSp>
      <p:grpSp>
        <p:nvGrpSpPr>
          <p:cNvPr id="22" name="Group 21"/>
          <p:cNvGrpSpPr/>
          <p:nvPr/>
        </p:nvGrpSpPr>
        <p:grpSpPr>
          <a:xfrm>
            <a:off x="6874344" y="3283746"/>
            <a:ext cx="288456" cy="297654"/>
            <a:chOff x="1238805" y="2959340"/>
            <a:chExt cx="288456" cy="297654"/>
          </a:xfrm>
        </p:grpSpPr>
        <p:sp>
          <p:nvSpPr>
            <p:cNvPr id="23" name="Oval 22"/>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 name="TextBox 23"/>
            <p:cNvSpPr txBox="1"/>
            <p:nvPr/>
          </p:nvSpPr>
          <p:spPr>
            <a:xfrm>
              <a:off x="1248293" y="2959340"/>
              <a:ext cx="278968" cy="276999"/>
            </a:xfrm>
            <a:prstGeom prst="rect">
              <a:avLst/>
            </a:prstGeom>
            <a:noFill/>
          </p:spPr>
          <p:txBody>
            <a:bodyPr wrap="none" rtlCol="0">
              <a:spAutoFit/>
            </a:bodyPr>
            <a:lstStyle/>
            <a:p>
              <a:r>
                <a:rPr lang="en-GB" sz="1200" dirty="0">
                  <a:solidFill>
                    <a:srgbClr val="F39C12"/>
                  </a:solidFill>
                  <a:latin typeface="Open Sans"/>
                  <a:cs typeface="Open Sans"/>
                </a:rPr>
                <a:t>b</a:t>
              </a:r>
            </a:p>
          </p:txBody>
        </p:sp>
      </p:grpSp>
    </p:spTree>
    <p:extLst>
      <p:ext uri="{BB962C8B-B14F-4D97-AF65-F5344CB8AC3E}">
        <p14:creationId xmlns:p14="http://schemas.microsoft.com/office/powerpoint/2010/main" val="240284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GLOSSARY</a:t>
            </a:r>
            <a:endParaRPr lang="en-GB" dirty="0"/>
          </a:p>
        </p:txBody>
      </p:sp>
      <p:sp>
        <p:nvSpPr>
          <p:cNvPr id="3" name="Content Placeholder 2"/>
          <p:cNvSpPr>
            <a:spLocks noGrp="1"/>
          </p:cNvSpPr>
          <p:nvPr>
            <p:ph idx="1"/>
          </p:nvPr>
        </p:nvSpPr>
        <p:spPr/>
        <p:txBody>
          <a:bodyPr>
            <a:normAutofit/>
          </a:bodyPr>
          <a:lstStyle/>
          <a:p>
            <a:r>
              <a:rPr lang="en-GB" sz="2000" dirty="0">
                <a:solidFill>
                  <a:srgbClr val="3F3F3F"/>
                </a:solidFill>
              </a:rPr>
              <a:t>API</a:t>
            </a:r>
            <a:r>
              <a:rPr lang="en-GB" sz="2000" dirty="0"/>
              <a:t> – Application Programming </a:t>
            </a:r>
            <a:r>
              <a:rPr lang="en-GB" sz="2000" dirty="0" smtClean="0"/>
              <a:t>Interface</a:t>
            </a:r>
          </a:p>
          <a:p>
            <a:r>
              <a:rPr lang="en-GB" sz="2000" dirty="0" smtClean="0">
                <a:solidFill>
                  <a:srgbClr val="2C3E50"/>
                </a:solidFill>
              </a:rPr>
              <a:t>Workflow</a:t>
            </a:r>
            <a:r>
              <a:rPr lang="en-GB" sz="2000" dirty="0" smtClean="0"/>
              <a:t> – A sequence of steps configured to be performed by passing data or control signals</a:t>
            </a:r>
            <a:endParaRPr lang="en-GB" sz="2000" dirty="0"/>
          </a:p>
          <a:p>
            <a:endParaRPr lang="en-GB" sz="2000" dirty="0"/>
          </a:p>
          <a:p>
            <a:endParaRPr lang="en-GB" sz="2000" dirty="0"/>
          </a:p>
          <a:p>
            <a:endParaRPr lang="en-GB" sz="2000" dirty="0"/>
          </a:p>
        </p:txBody>
      </p:sp>
    </p:spTree>
    <p:extLst>
      <p:ext uri="{BB962C8B-B14F-4D97-AF65-F5344CB8AC3E}">
        <p14:creationId xmlns:p14="http://schemas.microsoft.com/office/powerpoint/2010/main" val="22489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4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GB"/>
          </a:p>
        </p:txBody>
      </p:sp>
      <p:sp>
        <p:nvSpPr>
          <p:cNvPr id="5" name="Content Placeholder 4"/>
          <p:cNvSpPr>
            <a:spLocks noGrp="1"/>
          </p:cNvSpPr>
          <p:nvPr>
            <p:ph sz="half" idx="2"/>
          </p:nvPr>
        </p:nvSpPr>
        <p:spPr/>
        <p:txBody>
          <a:bodyPr/>
          <a:lstStyle/>
          <a:p>
            <a:endParaRPr lang="en-GB"/>
          </a:p>
        </p:txBody>
      </p:sp>
    </p:spTree>
    <p:extLst>
      <p:ext uri="{BB962C8B-B14F-4D97-AF65-F5344CB8AC3E}">
        <p14:creationId xmlns:p14="http://schemas.microsoft.com/office/powerpoint/2010/main" val="171776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327566"/>
            <a:ext cx="4156457" cy="1776223"/>
          </a:xfrm>
        </p:spPr>
        <p:txBody>
          <a:bodyPr>
            <a:normAutofit/>
          </a:bodyPr>
          <a:lstStyle/>
          <a:p>
            <a:r>
              <a:rPr lang="en-GB" dirty="0" smtClean="0"/>
              <a:t>Platform</a:t>
            </a:r>
            <a:br>
              <a:rPr lang="en-GB" dirty="0" smtClean="0"/>
            </a:br>
            <a:r>
              <a:rPr lang="en-GB" dirty="0" smtClean="0"/>
              <a:t>Building Blocks</a:t>
            </a:r>
            <a:endParaRPr lang="en-GB" dirty="0"/>
          </a:p>
        </p:txBody>
      </p:sp>
      <p:grpSp>
        <p:nvGrpSpPr>
          <p:cNvPr id="140" name="Group 139"/>
          <p:cNvGrpSpPr/>
          <p:nvPr/>
        </p:nvGrpSpPr>
        <p:grpSpPr>
          <a:xfrm>
            <a:off x="6612553" y="522342"/>
            <a:ext cx="1896557" cy="1772642"/>
            <a:chOff x="4599799" y="3061637"/>
            <a:chExt cx="1896557" cy="1772642"/>
          </a:xfrm>
        </p:grpSpPr>
        <p:sp>
          <p:nvSpPr>
            <p:cNvPr id="37" name="Rectangle 36"/>
            <p:cNvSpPr/>
            <p:nvPr/>
          </p:nvSpPr>
          <p:spPr bwMode="auto">
            <a:xfrm>
              <a:off x="4599799" y="3061637"/>
              <a:ext cx="1896557" cy="1772642"/>
            </a:xfrm>
            <a:prstGeom prst="rect">
              <a:avLst/>
            </a:prstGeom>
            <a:solidFill>
              <a:srgbClr val="2ECC71"/>
            </a:solidFill>
            <a:ln>
              <a:solidFill>
                <a:srgbClr val="27AE6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Semantics</a:t>
              </a:r>
              <a:endParaRPr lang="en-US" dirty="0">
                <a:gradFill>
                  <a:gsLst>
                    <a:gs pos="0">
                      <a:srgbClr val="FFFFFF"/>
                    </a:gs>
                    <a:gs pos="100000">
                      <a:srgbClr val="FFFFFF"/>
                    </a:gs>
                  </a:gsLst>
                  <a:lin ang="5400000" scaled="0"/>
                </a:gradFill>
              </a:endParaRPr>
            </a:p>
          </p:txBody>
        </p:sp>
        <p:grpSp>
          <p:nvGrpSpPr>
            <p:cNvPr id="135" name="Group 134"/>
            <p:cNvGrpSpPr/>
            <p:nvPr/>
          </p:nvGrpSpPr>
          <p:grpSpPr>
            <a:xfrm>
              <a:off x="5040418" y="3338286"/>
              <a:ext cx="999811" cy="999811"/>
              <a:chOff x="5040418" y="3338286"/>
              <a:chExt cx="999811" cy="999811"/>
            </a:xfrm>
          </p:grpSpPr>
          <p:grpSp>
            <p:nvGrpSpPr>
              <p:cNvPr id="93" name="Group 92"/>
              <p:cNvGrpSpPr/>
              <p:nvPr/>
            </p:nvGrpSpPr>
            <p:grpSpPr>
              <a:xfrm>
                <a:off x="5414154" y="3338286"/>
                <a:ext cx="252340" cy="999811"/>
                <a:chOff x="4976202" y="5343563"/>
                <a:chExt cx="252340" cy="999811"/>
              </a:xfrm>
            </p:grpSpPr>
            <p:sp>
              <p:nvSpPr>
                <p:cNvPr id="83" name="Oval 82"/>
                <p:cNvSpPr/>
                <p:nvPr/>
              </p:nvSpPr>
              <p:spPr>
                <a:xfrm>
                  <a:off x="4976202" y="5343563"/>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4" name="Oval 83"/>
                <p:cNvSpPr/>
                <p:nvPr/>
              </p:nvSpPr>
              <p:spPr>
                <a:xfrm>
                  <a:off x="4976202" y="6091374"/>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94" name="Group 93"/>
              <p:cNvGrpSpPr/>
              <p:nvPr/>
            </p:nvGrpSpPr>
            <p:grpSpPr>
              <a:xfrm rot="18000000">
                <a:off x="5414154" y="3338286"/>
                <a:ext cx="252340" cy="999811"/>
                <a:chOff x="4976202" y="5343563"/>
                <a:chExt cx="252340" cy="999811"/>
              </a:xfrm>
            </p:grpSpPr>
            <p:sp>
              <p:nvSpPr>
                <p:cNvPr id="95" name="Oval 94"/>
                <p:cNvSpPr/>
                <p:nvPr/>
              </p:nvSpPr>
              <p:spPr>
                <a:xfrm>
                  <a:off x="4976202" y="5343563"/>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Oval 95"/>
                <p:cNvSpPr/>
                <p:nvPr/>
              </p:nvSpPr>
              <p:spPr>
                <a:xfrm>
                  <a:off x="4976202" y="6091374"/>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97" name="Group 96"/>
              <p:cNvGrpSpPr/>
              <p:nvPr/>
            </p:nvGrpSpPr>
            <p:grpSpPr>
              <a:xfrm rot="14400000">
                <a:off x="5414154" y="3338286"/>
                <a:ext cx="252340" cy="999811"/>
                <a:chOff x="4976202" y="5343563"/>
                <a:chExt cx="252340" cy="999811"/>
              </a:xfrm>
            </p:grpSpPr>
            <p:sp>
              <p:nvSpPr>
                <p:cNvPr id="98" name="Oval 97"/>
                <p:cNvSpPr/>
                <p:nvPr/>
              </p:nvSpPr>
              <p:spPr>
                <a:xfrm>
                  <a:off x="4976202" y="5343563"/>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9" name="Oval 98"/>
                <p:cNvSpPr/>
                <p:nvPr/>
              </p:nvSpPr>
              <p:spPr>
                <a:xfrm>
                  <a:off x="4976202" y="6091374"/>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101" name="Straight Connector 100"/>
              <p:cNvCxnSpPr>
                <a:stCxn id="83" idx="4"/>
                <a:endCxn id="84" idx="0"/>
              </p:cNvCxnSpPr>
              <p:nvPr/>
            </p:nvCxnSpPr>
            <p:spPr>
              <a:xfrm>
                <a:off x="5540324" y="3590286"/>
                <a:ext cx="0" cy="495811"/>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95" idx="4"/>
                <a:endCxn id="96" idx="0"/>
              </p:cNvCxnSpPr>
              <p:nvPr/>
            </p:nvCxnSpPr>
            <p:spPr>
              <a:xfrm>
                <a:off x="5325631" y="3714239"/>
                <a:ext cx="429386" cy="247905"/>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98" idx="4"/>
                <a:endCxn id="99" idx="0"/>
              </p:cNvCxnSpPr>
              <p:nvPr/>
            </p:nvCxnSpPr>
            <p:spPr>
              <a:xfrm flipV="1">
                <a:off x="5325631" y="3714239"/>
                <a:ext cx="429386" cy="247905"/>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83" idx="4"/>
                <a:endCxn id="98" idx="4"/>
              </p:cNvCxnSpPr>
              <p:nvPr/>
            </p:nvCxnSpPr>
            <p:spPr>
              <a:xfrm flipH="1">
                <a:off x="5325631" y="3590286"/>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83" idx="4"/>
                <a:endCxn id="96" idx="0"/>
              </p:cNvCxnSpPr>
              <p:nvPr/>
            </p:nvCxnSpPr>
            <p:spPr>
              <a:xfrm>
                <a:off x="5540324" y="3590286"/>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95" idx="4"/>
                <a:endCxn id="84" idx="0"/>
              </p:cNvCxnSpPr>
              <p:nvPr/>
            </p:nvCxnSpPr>
            <p:spPr>
              <a:xfrm>
                <a:off x="5325631" y="3714239"/>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99" idx="0"/>
                <a:endCxn id="84" idx="0"/>
              </p:cNvCxnSpPr>
              <p:nvPr/>
            </p:nvCxnSpPr>
            <p:spPr>
              <a:xfrm flipH="1">
                <a:off x="5540324" y="3714239"/>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nvGrpSpPr>
          <p:cNvPr id="141" name="Group 140"/>
          <p:cNvGrpSpPr/>
          <p:nvPr/>
        </p:nvGrpSpPr>
        <p:grpSpPr>
          <a:xfrm>
            <a:off x="4595999" y="2424762"/>
            <a:ext cx="1896557" cy="1772642"/>
            <a:chOff x="2783158" y="3357427"/>
            <a:chExt cx="1896557" cy="1772642"/>
          </a:xfrm>
        </p:grpSpPr>
        <p:sp>
          <p:nvSpPr>
            <p:cNvPr id="142" name="Rectangle 141"/>
            <p:cNvSpPr/>
            <p:nvPr/>
          </p:nvSpPr>
          <p:spPr bwMode="auto">
            <a:xfrm>
              <a:off x="2783158" y="3357427"/>
              <a:ext cx="1896557" cy="1772642"/>
            </a:xfrm>
            <a:prstGeom prst="rect">
              <a:avLst/>
            </a:prstGeom>
            <a:solidFill>
              <a:srgbClr val="E74C3C"/>
            </a:solidFill>
            <a:ln>
              <a:solidFill>
                <a:srgbClr val="C0392B"/>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Applications</a:t>
              </a:r>
              <a:endParaRPr lang="en-US" dirty="0">
                <a:gradFill>
                  <a:gsLst>
                    <a:gs pos="0">
                      <a:srgbClr val="FFFFFF"/>
                    </a:gs>
                    <a:gs pos="100000">
                      <a:srgbClr val="FFFFFF"/>
                    </a:gs>
                  </a:gsLst>
                  <a:lin ang="5400000" scaled="0"/>
                </a:gradFill>
              </a:endParaRPr>
            </a:p>
          </p:txBody>
        </p:sp>
        <p:pic>
          <p:nvPicPr>
            <p:cNvPr id="143" name="Picture 142" descr="Java.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8741" y="3709648"/>
              <a:ext cx="731520" cy="731520"/>
            </a:xfrm>
            <a:prstGeom prst="rect">
              <a:avLst/>
            </a:prstGeom>
          </p:spPr>
        </p:pic>
      </p:grpSp>
      <p:grpSp>
        <p:nvGrpSpPr>
          <p:cNvPr id="3" name="Group 2"/>
          <p:cNvGrpSpPr/>
          <p:nvPr/>
        </p:nvGrpSpPr>
        <p:grpSpPr>
          <a:xfrm>
            <a:off x="4595999" y="522342"/>
            <a:ext cx="1896557" cy="1772642"/>
            <a:chOff x="4595999" y="522342"/>
            <a:chExt cx="1896557" cy="1772642"/>
          </a:xfrm>
        </p:grpSpPr>
        <p:sp>
          <p:nvSpPr>
            <p:cNvPr id="157" name="Rectangle 156"/>
            <p:cNvSpPr/>
            <p:nvPr/>
          </p:nvSpPr>
          <p:spPr bwMode="auto">
            <a:xfrm>
              <a:off x="4595999" y="522342"/>
              <a:ext cx="1896557" cy="1772642"/>
            </a:xfrm>
            <a:prstGeom prst="rect">
              <a:avLst/>
            </a:prstGeom>
            <a:solidFill>
              <a:srgbClr val="9B59B6"/>
            </a:solidFill>
            <a:ln>
              <a:solidFill>
                <a:srgbClr val="8E44AD"/>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Workflows</a:t>
              </a:r>
              <a:endParaRPr lang="en-US" dirty="0">
                <a:gradFill>
                  <a:gsLst>
                    <a:gs pos="0">
                      <a:srgbClr val="FFFFFF"/>
                    </a:gs>
                    <a:gs pos="100000">
                      <a:srgbClr val="FFFFFF"/>
                    </a:gs>
                  </a:gsLst>
                  <a:lin ang="5400000" scaled="0"/>
                </a:gradFill>
              </a:endParaRPr>
            </a:p>
          </p:txBody>
        </p:sp>
        <p:grpSp>
          <p:nvGrpSpPr>
            <p:cNvPr id="158" name="Group 157"/>
            <p:cNvGrpSpPr/>
            <p:nvPr/>
          </p:nvGrpSpPr>
          <p:grpSpPr>
            <a:xfrm>
              <a:off x="5146439" y="837362"/>
              <a:ext cx="786655" cy="859989"/>
              <a:chOff x="5559949" y="3972060"/>
              <a:chExt cx="1662755" cy="1817759"/>
            </a:xfrm>
          </p:grpSpPr>
          <p:sp>
            <p:nvSpPr>
              <p:cNvPr id="159" name="Rectangle 158"/>
              <p:cNvSpPr/>
              <p:nvPr/>
            </p:nvSpPr>
            <p:spPr>
              <a:xfrm>
                <a:off x="5750154" y="3972060"/>
                <a:ext cx="525546" cy="381000"/>
              </a:xfrm>
              <a:prstGeom prst="rect">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0" name="Diamond 159"/>
              <p:cNvSpPr/>
              <p:nvPr/>
            </p:nvSpPr>
            <p:spPr>
              <a:xfrm>
                <a:off x="5559949" y="4561239"/>
                <a:ext cx="905957" cy="616873"/>
              </a:xfrm>
              <a:prstGeom prst="diamond">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1" name="Rectangle 160"/>
              <p:cNvSpPr/>
              <p:nvPr/>
            </p:nvSpPr>
            <p:spPr>
              <a:xfrm>
                <a:off x="5750154" y="5408819"/>
                <a:ext cx="525546" cy="381000"/>
              </a:xfrm>
              <a:prstGeom prst="rect">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2" name="Rectangle 161"/>
              <p:cNvSpPr/>
              <p:nvPr/>
            </p:nvSpPr>
            <p:spPr>
              <a:xfrm>
                <a:off x="6697158" y="5408819"/>
                <a:ext cx="525546" cy="381000"/>
              </a:xfrm>
              <a:prstGeom prst="rect">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3" name="Straight Connector 162"/>
              <p:cNvCxnSpPr>
                <a:stCxn id="159" idx="2"/>
                <a:endCxn id="160" idx="0"/>
              </p:cNvCxnSpPr>
              <p:nvPr/>
            </p:nvCxnSpPr>
            <p:spPr>
              <a:xfrm>
                <a:off x="6012927" y="4353060"/>
                <a:ext cx="1" cy="208179"/>
              </a:xfrm>
              <a:prstGeom prst="line">
                <a:avLst/>
              </a:prstGeom>
              <a:ln w="6350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60" idx="2"/>
              </p:cNvCxnSpPr>
              <p:nvPr/>
            </p:nvCxnSpPr>
            <p:spPr>
              <a:xfrm flipH="1">
                <a:off x="6012927" y="5178112"/>
                <a:ext cx="1" cy="230707"/>
              </a:xfrm>
              <a:prstGeom prst="line">
                <a:avLst/>
              </a:prstGeom>
              <a:ln w="6350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31"/>
              <p:cNvCxnSpPr>
                <a:stCxn id="160" idx="3"/>
                <a:endCxn id="162" idx="0"/>
              </p:cNvCxnSpPr>
              <p:nvPr/>
            </p:nvCxnSpPr>
            <p:spPr>
              <a:xfrm>
                <a:off x="6465906" y="4869676"/>
                <a:ext cx="494025" cy="539143"/>
              </a:xfrm>
              <a:prstGeom prst="bentConnector2">
                <a:avLst/>
              </a:prstGeom>
              <a:ln w="63500">
                <a:solidFill>
                  <a:srgbClr val="FFFFFF"/>
                </a:solidFill>
              </a:ln>
              <a:effectLst/>
            </p:spPr>
            <p:style>
              <a:lnRef idx="2">
                <a:schemeClr val="accent1"/>
              </a:lnRef>
              <a:fillRef idx="0">
                <a:schemeClr val="accent1"/>
              </a:fillRef>
              <a:effectRef idx="1">
                <a:schemeClr val="accent1"/>
              </a:effectRef>
              <a:fontRef idx="minor">
                <a:schemeClr val="tx1"/>
              </a:fontRef>
            </p:style>
          </p:cxnSp>
        </p:grpSp>
      </p:grpSp>
      <p:grpSp>
        <p:nvGrpSpPr>
          <p:cNvPr id="170" name="Group 169"/>
          <p:cNvGrpSpPr/>
          <p:nvPr/>
        </p:nvGrpSpPr>
        <p:grpSpPr>
          <a:xfrm>
            <a:off x="6612553" y="4323358"/>
            <a:ext cx="1896557" cy="1772642"/>
            <a:chOff x="1685919" y="596839"/>
            <a:chExt cx="1896557" cy="1772642"/>
          </a:xfrm>
        </p:grpSpPr>
        <p:sp>
          <p:nvSpPr>
            <p:cNvPr id="171" name="Rectangle 170"/>
            <p:cNvSpPr/>
            <p:nvPr/>
          </p:nvSpPr>
          <p:spPr bwMode="auto">
            <a:xfrm>
              <a:off x="1685919" y="596839"/>
              <a:ext cx="1896557" cy="1772642"/>
            </a:xfrm>
            <a:prstGeom prst="rect">
              <a:avLst/>
            </a:prstGeom>
            <a:solidFill>
              <a:srgbClr val="F1C40F"/>
            </a:solidFill>
            <a:ln>
              <a:solidFill>
                <a:srgbClr val="F39C1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Unstructured </a:t>
              </a:r>
              <a:r>
                <a:rPr lang="en-US" dirty="0">
                  <a:gradFill>
                    <a:gsLst>
                      <a:gs pos="0">
                        <a:srgbClr val="FFFFFF"/>
                      </a:gs>
                      <a:gs pos="100000">
                        <a:srgbClr val="FFFFFF"/>
                      </a:gs>
                    </a:gsLst>
                    <a:lin ang="5400000" scaled="0"/>
                  </a:gradFill>
                </a:rPr>
                <a:t>data</a:t>
              </a:r>
            </a:p>
          </p:txBody>
        </p:sp>
        <p:pic>
          <p:nvPicPr>
            <p:cNvPr id="172" name="Picture 3" descr="C:\Users\Jonahs\Dropbox\Projects SCOTT\MEET Windows Azure\source\Background\tile-icon-bigdata.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6" name="Group 175"/>
          <p:cNvGrpSpPr/>
          <p:nvPr/>
        </p:nvGrpSpPr>
        <p:grpSpPr>
          <a:xfrm>
            <a:off x="6612553" y="2418358"/>
            <a:ext cx="1896557" cy="1772642"/>
            <a:chOff x="3671323" y="596839"/>
            <a:chExt cx="1896557" cy="1772642"/>
          </a:xfrm>
        </p:grpSpPr>
        <p:sp>
          <p:nvSpPr>
            <p:cNvPr id="177" name="Rectangle 176"/>
            <p:cNvSpPr/>
            <p:nvPr/>
          </p:nvSpPr>
          <p:spPr bwMode="auto">
            <a:xfrm>
              <a:off x="3671323" y="596839"/>
              <a:ext cx="1896557" cy="1772642"/>
            </a:xfrm>
            <a:prstGeom prst="rect">
              <a:avLst/>
            </a:prstGeom>
            <a:solidFill>
              <a:srgbClr val="326BFF"/>
            </a:solidFill>
            <a:ln>
              <a:solidFill>
                <a:srgbClr val="1F62E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Structured Data</a:t>
              </a:r>
              <a:endParaRPr lang="en-US" dirty="0">
                <a:gradFill>
                  <a:gsLst>
                    <a:gs pos="0">
                      <a:srgbClr val="FFFFFF"/>
                    </a:gs>
                    <a:gs pos="100000">
                      <a:srgbClr val="FFFFFF"/>
                    </a:gs>
                  </a:gsLst>
                  <a:lin ang="5400000" scaled="0"/>
                </a:gradFill>
              </a:endParaRPr>
            </a:p>
          </p:txBody>
        </p:sp>
        <p:pic>
          <p:nvPicPr>
            <p:cNvPr id="178" name="Picture 6" descr="C:\Users\Jonahs\Dropbox\Projects SCOTT\MEET Windows Azure\source\Background\tile-icon-databas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9" name="Group 198"/>
          <p:cNvGrpSpPr/>
          <p:nvPr/>
        </p:nvGrpSpPr>
        <p:grpSpPr>
          <a:xfrm>
            <a:off x="4595999" y="4327567"/>
            <a:ext cx="1896557" cy="1772642"/>
            <a:chOff x="4595999" y="4327567"/>
            <a:chExt cx="1896557" cy="1772642"/>
          </a:xfrm>
        </p:grpSpPr>
        <p:sp>
          <p:nvSpPr>
            <p:cNvPr id="139" name="Rectangle 138"/>
            <p:cNvSpPr/>
            <p:nvPr/>
          </p:nvSpPr>
          <p:spPr bwMode="auto">
            <a:xfrm>
              <a:off x="4595999" y="4327567"/>
              <a:ext cx="1896557" cy="1772642"/>
            </a:xfrm>
            <a:prstGeom prst="rect">
              <a:avLst/>
            </a:prstGeom>
            <a:solidFill>
              <a:srgbClr val="34495E"/>
            </a:solidFill>
            <a:ln>
              <a:solidFill>
                <a:srgbClr val="2C3E5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Cloud Computing</a:t>
              </a:r>
              <a:endParaRPr lang="en-US" dirty="0">
                <a:gradFill>
                  <a:gsLst>
                    <a:gs pos="0">
                      <a:srgbClr val="FFFFFF"/>
                    </a:gs>
                    <a:gs pos="100000">
                      <a:srgbClr val="FFFFFF"/>
                    </a:gs>
                  </a:gsLst>
                  <a:lin ang="5400000" scaled="0"/>
                </a:gradFill>
              </a:endParaRPr>
            </a:p>
          </p:txBody>
        </p:sp>
        <p:sp>
          <p:nvSpPr>
            <p:cNvPr id="196" name="Rounded Rectangle 195"/>
            <p:cNvSpPr/>
            <p:nvPr/>
          </p:nvSpPr>
          <p:spPr>
            <a:xfrm>
              <a:off x="5090744" y="4800600"/>
              <a:ext cx="943711" cy="589399"/>
            </a:xfrm>
            <a:custGeom>
              <a:avLst/>
              <a:gdLst/>
              <a:ahLst/>
              <a:cxnLst/>
              <a:rect l="l" t="t" r="r" b="b"/>
              <a:pathLst>
                <a:path w="1933180" h="1207377">
                  <a:moveTo>
                    <a:pt x="778077" y="0"/>
                  </a:moveTo>
                  <a:cubicBezTo>
                    <a:pt x="971401" y="0"/>
                    <a:pt x="1140704" y="97028"/>
                    <a:pt x="1234255" y="242281"/>
                  </a:cubicBezTo>
                  <a:lnTo>
                    <a:pt x="1253214" y="278299"/>
                  </a:lnTo>
                  <a:lnTo>
                    <a:pt x="1288658" y="260149"/>
                  </a:lnTo>
                  <a:cubicBezTo>
                    <a:pt x="1321528" y="247034"/>
                    <a:pt x="1357666" y="239781"/>
                    <a:pt x="1395599" y="239781"/>
                  </a:cubicBezTo>
                  <a:cubicBezTo>
                    <a:pt x="1547333" y="239781"/>
                    <a:pt x="1670338" y="355825"/>
                    <a:pt x="1670338" y="498973"/>
                  </a:cubicBezTo>
                  <a:lnTo>
                    <a:pt x="1668952" y="511940"/>
                  </a:lnTo>
                  <a:lnTo>
                    <a:pt x="1716849" y="526808"/>
                  </a:lnTo>
                  <a:cubicBezTo>
                    <a:pt x="1843978" y="580579"/>
                    <a:pt x="1933180" y="706460"/>
                    <a:pt x="1933180" y="853175"/>
                  </a:cubicBezTo>
                  <a:lnTo>
                    <a:pt x="1933179" y="853175"/>
                  </a:lnTo>
                  <a:cubicBezTo>
                    <a:pt x="1933179" y="1048795"/>
                    <a:pt x="1774597" y="1207377"/>
                    <a:pt x="1578977" y="1207377"/>
                  </a:cubicBezTo>
                  <a:lnTo>
                    <a:pt x="354202" y="1207376"/>
                  </a:lnTo>
                  <a:cubicBezTo>
                    <a:pt x="183035" y="1207376"/>
                    <a:pt x="40224" y="1085962"/>
                    <a:pt x="7196" y="924558"/>
                  </a:cubicBezTo>
                  <a:lnTo>
                    <a:pt x="0" y="853175"/>
                  </a:lnTo>
                  <a:lnTo>
                    <a:pt x="7196" y="781791"/>
                  </a:lnTo>
                  <a:cubicBezTo>
                    <a:pt x="30788" y="666503"/>
                    <a:pt x="110391" y="571617"/>
                    <a:pt x="216331" y="526808"/>
                  </a:cubicBezTo>
                  <a:lnTo>
                    <a:pt x="246207" y="517534"/>
                  </a:lnTo>
                  <a:lnTo>
                    <a:pt x="244677" y="503217"/>
                  </a:lnTo>
                  <a:cubicBezTo>
                    <a:pt x="244677" y="225298"/>
                    <a:pt x="483488" y="0"/>
                    <a:pt x="778077" y="0"/>
                  </a:cubicBezTo>
                  <a:close/>
                </a:path>
              </a:pathLst>
            </a:cu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230" name="Group 229"/>
          <p:cNvGrpSpPr/>
          <p:nvPr/>
        </p:nvGrpSpPr>
        <p:grpSpPr>
          <a:xfrm>
            <a:off x="2564700" y="2424762"/>
            <a:ext cx="1896557" cy="1772642"/>
            <a:chOff x="2564700" y="2424762"/>
            <a:chExt cx="1896557" cy="1772642"/>
          </a:xfrm>
        </p:grpSpPr>
        <p:sp>
          <p:nvSpPr>
            <p:cNvPr id="137" name="Rectangle 136"/>
            <p:cNvSpPr/>
            <p:nvPr/>
          </p:nvSpPr>
          <p:spPr bwMode="auto">
            <a:xfrm>
              <a:off x="2564700" y="2424762"/>
              <a:ext cx="1896557" cy="1772642"/>
            </a:xfrm>
            <a:prstGeom prst="rect">
              <a:avLst/>
            </a:prstGeom>
            <a:solidFill>
              <a:srgbClr val="1ABC9C"/>
            </a:solidFill>
            <a:ln>
              <a:solidFill>
                <a:srgbClr val="16A085"/>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High Performance</a:t>
              </a:r>
              <a:endParaRPr lang="en-US" dirty="0">
                <a:gradFill>
                  <a:gsLst>
                    <a:gs pos="0">
                      <a:srgbClr val="FFFFFF"/>
                    </a:gs>
                    <a:gs pos="100000">
                      <a:srgbClr val="FFFFFF"/>
                    </a:gs>
                  </a:gsLst>
                  <a:lin ang="5400000" scaled="0"/>
                </a:gradFill>
              </a:endParaRPr>
            </a:p>
          </p:txBody>
        </p:sp>
        <p:grpSp>
          <p:nvGrpSpPr>
            <p:cNvPr id="223" name="Group 222"/>
            <p:cNvGrpSpPr/>
            <p:nvPr/>
          </p:nvGrpSpPr>
          <p:grpSpPr>
            <a:xfrm>
              <a:off x="3089346" y="2768218"/>
              <a:ext cx="873054" cy="813182"/>
              <a:chOff x="3089346" y="2827073"/>
              <a:chExt cx="873054" cy="813182"/>
            </a:xfrm>
          </p:grpSpPr>
          <p:grpSp>
            <p:nvGrpSpPr>
              <p:cNvPr id="215" name="Group 214"/>
              <p:cNvGrpSpPr/>
              <p:nvPr/>
            </p:nvGrpSpPr>
            <p:grpSpPr>
              <a:xfrm>
                <a:off x="3089346" y="2827073"/>
                <a:ext cx="873054" cy="239867"/>
                <a:chOff x="2895600" y="2648493"/>
                <a:chExt cx="1066800" cy="293097"/>
              </a:xfrm>
            </p:grpSpPr>
            <p:sp>
              <p:nvSpPr>
                <p:cNvPr id="203" name="Rounded Rectangle 202"/>
                <p:cNvSpPr/>
                <p:nvPr/>
              </p:nvSpPr>
              <p:spPr>
                <a:xfrm>
                  <a:off x="2895600" y="2648493"/>
                  <a:ext cx="1066800" cy="293097"/>
                </a:xfrm>
                <a:prstGeom prst="roundRect">
                  <a:avLst>
                    <a:gd name="adj" fmla="val 19403"/>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6" name="Oval 205"/>
                <p:cNvSpPr/>
                <p:nvPr/>
              </p:nvSpPr>
              <p:spPr>
                <a:xfrm>
                  <a:off x="2981346" y="2740680"/>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216" name="Group 215"/>
              <p:cNvGrpSpPr/>
              <p:nvPr/>
            </p:nvGrpSpPr>
            <p:grpSpPr>
              <a:xfrm>
                <a:off x="3089346" y="3112458"/>
                <a:ext cx="873054" cy="239867"/>
                <a:chOff x="2895600" y="2648493"/>
                <a:chExt cx="1066800" cy="293097"/>
              </a:xfrm>
            </p:grpSpPr>
            <p:sp>
              <p:nvSpPr>
                <p:cNvPr id="217" name="Rounded Rectangle 216"/>
                <p:cNvSpPr/>
                <p:nvPr/>
              </p:nvSpPr>
              <p:spPr>
                <a:xfrm>
                  <a:off x="2895600" y="2648493"/>
                  <a:ext cx="1066800" cy="293097"/>
                </a:xfrm>
                <a:prstGeom prst="roundRect">
                  <a:avLst>
                    <a:gd name="adj" fmla="val 19403"/>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8" name="Oval 217"/>
                <p:cNvSpPr/>
                <p:nvPr/>
              </p:nvSpPr>
              <p:spPr>
                <a:xfrm>
                  <a:off x="2981346" y="2740680"/>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219" name="Group 218"/>
              <p:cNvGrpSpPr/>
              <p:nvPr/>
            </p:nvGrpSpPr>
            <p:grpSpPr>
              <a:xfrm>
                <a:off x="3089346" y="3400388"/>
                <a:ext cx="873054" cy="239867"/>
                <a:chOff x="2895600" y="2648493"/>
                <a:chExt cx="1066800" cy="293097"/>
              </a:xfrm>
            </p:grpSpPr>
            <p:sp>
              <p:nvSpPr>
                <p:cNvPr id="220" name="Rounded Rectangle 219"/>
                <p:cNvSpPr/>
                <p:nvPr/>
              </p:nvSpPr>
              <p:spPr>
                <a:xfrm>
                  <a:off x="2895600" y="2648493"/>
                  <a:ext cx="1066800" cy="293097"/>
                </a:xfrm>
                <a:prstGeom prst="roundRect">
                  <a:avLst>
                    <a:gd name="adj" fmla="val 19403"/>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1" name="Oval 220"/>
                <p:cNvSpPr/>
                <p:nvPr/>
              </p:nvSpPr>
              <p:spPr>
                <a:xfrm>
                  <a:off x="2981346" y="2740680"/>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grpSp>
        <p:nvGrpSpPr>
          <p:cNvPr id="229" name="Group 228"/>
          <p:cNvGrpSpPr/>
          <p:nvPr/>
        </p:nvGrpSpPr>
        <p:grpSpPr>
          <a:xfrm>
            <a:off x="2564700" y="522342"/>
            <a:ext cx="1896557" cy="1772642"/>
            <a:chOff x="2564700" y="522342"/>
            <a:chExt cx="1896557" cy="1772642"/>
          </a:xfrm>
        </p:grpSpPr>
        <p:sp>
          <p:nvSpPr>
            <p:cNvPr id="166" name="Rectangle 165"/>
            <p:cNvSpPr/>
            <p:nvPr/>
          </p:nvSpPr>
          <p:spPr bwMode="auto">
            <a:xfrm>
              <a:off x="2564700" y="522342"/>
              <a:ext cx="1896557" cy="1772642"/>
            </a:xfrm>
            <a:prstGeom prst="rect">
              <a:avLst/>
            </a:prstGeom>
            <a:solidFill>
              <a:srgbClr val="E67E22"/>
            </a:solidFill>
            <a:ln>
              <a:solidFill>
                <a:srgbClr val="D354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Security</a:t>
              </a:r>
              <a:endParaRPr lang="en-US" dirty="0">
                <a:gradFill>
                  <a:gsLst>
                    <a:gs pos="0">
                      <a:srgbClr val="FFFFFF"/>
                    </a:gs>
                    <a:gs pos="100000">
                      <a:srgbClr val="FFFFFF"/>
                    </a:gs>
                  </a:gsLst>
                  <a:lin ang="5400000" scaled="0"/>
                </a:gradFill>
              </a:endParaRPr>
            </a:p>
          </p:txBody>
        </p:sp>
        <p:grpSp>
          <p:nvGrpSpPr>
            <p:cNvPr id="228" name="Group 227"/>
            <p:cNvGrpSpPr/>
            <p:nvPr/>
          </p:nvGrpSpPr>
          <p:grpSpPr>
            <a:xfrm>
              <a:off x="3200400" y="910050"/>
              <a:ext cx="538463" cy="719660"/>
              <a:chOff x="3159519" y="827142"/>
              <a:chExt cx="538463" cy="719660"/>
            </a:xfrm>
          </p:grpSpPr>
          <p:sp>
            <p:nvSpPr>
              <p:cNvPr id="224" name="Rectangle 223"/>
              <p:cNvSpPr/>
              <p:nvPr/>
            </p:nvSpPr>
            <p:spPr>
              <a:xfrm>
                <a:off x="3159519" y="1116105"/>
                <a:ext cx="538463" cy="430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5" name="Rounded Rectangle 224"/>
              <p:cNvSpPr/>
              <p:nvPr/>
            </p:nvSpPr>
            <p:spPr>
              <a:xfrm>
                <a:off x="3262003" y="827142"/>
                <a:ext cx="333495" cy="595707"/>
              </a:xfrm>
              <a:prstGeom prst="roundRect">
                <a:avLst>
                  <a:gd name="adj" fmla="val 50000"/>
                </a:avLst>
              </a:prstGeom>
              <a:no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nvGrpSpPr>
          <p:cNvPr id="4" name="Group 3"/>
          <p:cNvGrpSpPr/>
          <p:nvPr/>
        </p:nvGrpSpPr>
        <p:grpSpPr>
          <a:xfrm>
            <a:off x="533400" y="522342"/>
            <a:ext cx="1896557" cy="1772642"/>
            <a:chOff x="533400" y="522342"/>
            <a:chExt cx="1896557" cy="1772642"/>
          </a:xfrm>
        </p:grpSpPr>
        <p:sp>
          <p:nvSpPr>
            <p:cNvPr id="148" name="Rectangle 147"/>
            <p:cNvSpPr/>
            <p:nvPr/>
          </p:nvSpPr>
          <p:spPr bwMode="auto">
            <a:xfrm>
              <a:off x="533400" y="522342"/>
              <a:ext cx="1896557" cy="1772642"/>
            </a:xfrm>
            <a:prstGeom prst="rect">
              <a:avLst/>
            </a:prstGeom>
            <a:solidFill>
              <a:srgbClr val="95A5A6"/>
            </a:solidFill>
            <a:ln>
              <a:solidFill>
                <a:srgbClr val="7F8C8D"/>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Unified Identity</a:t>
              </a:r>
              <a:endParaRPr lang="en-US" dirty="0">
                <a:gradFill>
                  <a:gsLst>
                    <a:gs pos="0">
                      <a:srgbClr val="FFFFFF"/>
                    </a:gs>
                    <a:gs pos="100000">
                      <a:srgbClr val="FFFFFF"/>
                    </a:gs>
                  </a:gsLst>
                  <a:lin ang="5400000" scaled="0"/>
                </a:gradFill>
              </a:endParaRPr>
            </a:p>
          </p:txBody>
        </p:sp>
        <p:grpSp>
          <p:nvGrpSpPr>
            <p:cNvPr id="67" name="Group 66"/>
            <p:cNvGrpSpPr/>
            <p:nvPr/>
          </p:nvGrpSpPr>
          <p:grpSpPr>
            <a:xfrm>
              <a:off x="1055934" y="871382"/>
              <a:ext cx="826088" cy="769148"/>
              <a:chOff x="5575050" y="3022209"/>
              <a:chExt cx="847988" cy="789538"/>
            </a:xfrm>
          </p:grpSpPr>
          <p:sp>
            <p:nvSpPr>
              <p:cNvPr id="68" name="Rounded Rectangle 67"/>
              <p:cNvSpPr/>
              <p:nvPr/>
            </p:nvSpPr>
            <p:spPr>
              <a:xfrm>
                <a:off x="5575050" y="3022209"/>
                <a:ext cx="847988" cy="789538"/>
              </a:xfrm>
              <a:prstGeom prst="roundRect">
                <a:avLst>
                  <a:gd name="adj" fmla="val 8624"/>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9" name="Picture 68" descr="Untitled-1.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36192" y="3154623"/>
                <a:ext cx="745725" cy="657124"/>
              </a:xfrm>
              <a:prstGeom prst="rect">
                <a:avLst/>
              </a:prstGeom>
            </p:spPr>
          </p:pic>
        </p:grpSp>
      </p:grpSp>
    </p:spTree>
    <p:extLst>
      <p:ext uri="{BB962C8B-B14F-4D97-AF65-F5344CB8AC3E}">
        <p14:creationId xmlns:p14="http://schemas.microsoft.com/office/powerpoint/2010/main" val="237648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30"/>
                                        </p:tgtEl>
                                        <p:attrNameLst>
                                          <p:attrName>style.visibility</p:attrName>
                                        </p:attrNameLst>
                                      </p:cBhvr>
                                      <p:to>
                                        <p:strVal val="visible"/>
                                      </p:to>
                                    </p:set>
                                    <p:anim calcmode="lin" valueType="num">
                                      <p:cBhvr>
                                        <p:cTn id="13" dur="1000" fill="hold"/>
                                        <p:tgtEl>
                                          <p:spTgt spid="230"/>
                                        </p:tgtEl>
                                        <p:attrNameLst>
                                          <p:attrName>ppt_w</p:attrName>
                                        </p:attrNameLst>
                                      </p:cBhvr>
                                      <p:tavLst>
                                        <p:tav tm="0">
                                          <p:val>
                                            <p:fltVal val="0"/>
                                          </p:val>
                                        </p:tav>
                                        <p:tav tm="100000">
                                          <p:val>
                                            <p:strVal val="#ppt_w"/>
                                          </p:val>
                                        </p:tav>
                                      </p:tavLst>
                                    </p:anim>
                                    <p:anim calcmode="lin" valueType="num">
                                      <p:cBhvr>
                                        <p:cTn id="14" dur="1000" fill="hold"/>
                                        <p:tgtEl>
                                          <p:spTgt spid="230"/>
                                        </p:tgtEl>
                                        <p:attrNameLst>
                                          <p:attrName>ppt_h</p:attrName>
                                        </p:attrNameLst>
                                      </p:cBhvr>
                                      <p:tavLst>
                                        <p:tav tm="0">
                                          <p:val>
                                            <p:fltVal val="0"/>
                                          </p:val>
                                        </p:tav>
                                        <p:tav tm="100000">
                                          <p:val>
                                            <p:strVal val="#ppt_h"/>
                                          </p:val>
                                        </p:tav>
                                      </p:tavLst>
                                    </p:anim>
                                    <p:animEffect transition="in" filter="fade">
                                      <p:cBhvr>
                                        <p:cTn id="15" dur="1000"/>
                                        <p:tgtEl>
                                          <p:spTgt spid="230"/>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199"/>
                                        </p:tgtEl>
                                        <p:attrNameLst>
                                          <p:attrName>style.visibility</p:attrName>
                                        </p:attrNameLst>
                                      </p:cBhvr>
                                      <p:to>
                                        <p:strVal val="visible"/>
                                      </p:to>
                                    </p:set>
                                    <p:anim calcmode="lin" valueType="num">
                                      <p:cBhvr>
                                        <p:cTn id="19" dur="1000" fill="hold"/>
                                        <p:tgtEl>
                                          <p:spTgt spid="199"/>
                                        </p:tgtEl>
                                        <p:attrNameLst>
                                          <p:attrName>ppt_w</p:attrName>
                                        </p:attrNameLst>
                                      </p:cBhvr>
                                      <p:tavLst>
                                        <p:tav tm="0">
                                          <p:val>
                                            <p:fltVal val="0"/>
                                          </p:val>
                                        </p:tav>
                                        <p:tav tm="100000">
                                          <p:val>
                                            <p:strVal val="#ppt_w"/>
                                          </p:val>
                                        </p:tav>
                                      </p:tavLst>
                                    </p:anim>
                                    <p:anim calcmode="lin" valueType="num">
                                      <p:cBhvr>
                                        <p:cTn id="20" dur="1000" fill="hold"/>
                                        <p:tgtEl>
                                          <p:spTgt spid="199"/>
                                        </p:tgtEl>
                                        <p:attrNameLst>
                                          <p:attrName>ppt_h</p:attrName>
                                        </p:attrNameLst>
                                      </p:cBhvr>
                                      <p:tavLst>
                                        <p:tav tm="0">
                                          <p:val>
                                            <p:fltVal val="0"/>
                                          </p:val>
                                        </p:tav>
                                        <p:tav tm="100000">
                                          <p:val>
                                            <p:strVal val="#ppt_h"/>
                                          </p:val>
                                        </p:tav>
                                      </p:tavLst>
                                    </p:anim>
                                    <p:animEffect transition="in" filter="fade">
                                      <p:cBhvr>
                                        <p:cTn id="21" dur="1000"/>
                                        <p:tgtEl>
                                          <p:spTgt spid="199"/>
                                        </p:tgtEl>
                                      </p:cBhvr>
                                    </p:animEffect>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229"/>
                                        </p:tgtEl>
                                        <p:attrNameLst>
                                          <p:attrName>style.visibility</p:attrName>
                                        </p:attrNameLst>
                                      </p:cBhvr>
                                      <p:to>
                                        <p:strVal val="visible"/>
                                      </p:to>
                                    </p:set>
                                    <p:anim calcmode="lin" valueType="num">
                                      <p:cBhvr>
                                        <p:cTn id="25" dur="1000" fill="hold"/>
                                        <p:tgtEl>
                                          <p:spTgt spid="229"/>
                                        </p:tgtEl>
                                        <p:attrNameLst>
                                          <p:attrName>ppt_w</p:attrName>
                                        </p:attrNameLst>
                                      </p:cBhvr>
                                      <p:tavLst>
                                        <p:tav tm="0">
                                          <p:val>
                                            <p:fltVal val="0"/>
                                          </p:val>
                                        </p:tav>
                                        <p:tav tm="100000">
                                          <p:val>
                                            <p:strVal val="#ppt_w"/>
                                          </p:val>
                                        </p:tav>
                                      </p:tavLst>
                                    </p:anim>
                                    <p:anim calcmode="lin" valueType="num">
                                      <p:cBhvr>
                                        <p:cTn id="26" dur="1000" fill="hold"/>
                                        <p:tgtEl>
                                          <p:spTgt spid="229"/>
                                        </p:tgtEl>
                                        <p:attrNameLst>
                                          <p:attrName>ppt_h</p:attrName>
                                        </p:attrNameLst>
                                      </p:cBhvr>
                                      <p:tavLst>
                                        <p:tav tm="0">
                                          <p:val>
                                            <p:fltVal val="0"/>
                                          </p:val>
                                        </p:tav>
                                        <p:tav tm="100000">
                                          <p:val>
                                            <p:strVal val="#ppt_h"/>
                                          </p:val>
                                        </p:tav>
                                      </p:tavLst>
                                    </p:anim>
                                    <p:animEffect transition="in" filter="fade">
                                      <p:cBhvr>
                                        <p:cTn id="27" dur="1000"/>
                                        <p:tgtEl>
                                          <p:spTgt spid="229"/>
                                        </p:tgtEl>
                                      </p:cBhvr>
                                    </p:animEffect>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141"/>
                                        </p:tgtEl>
                                        <p:attrNameLst>
                                          <p:attrName>style.visibility</p:attrName>
                                        </p:attrNameLst>
                                      </p:cBhvr>
                                      <p:to>
                                        <p:strVal val="visible"/>
                                      </p:to>
                                    </p:set>
                                    <p:anim calcmode="lin" valueType="num">
                                      <p:cBhvr>
                                        <p:cTn id="31" dur="1000" fill="hold"/>
                                        <p:tgtEl>
                                          <p:spTgt spid="141"/>
                                        </p:tgtEl>
                                        <p:attrNameLst>
                                          <p:attrName>ppt_w</p:attrName>
                                        </p:attrNameLst>
                                      </p:cBhvr>
                                      <p:tavLst>
                                        <p:tav tm="0">
                                          <p:val>
                                            <p:fltVal val="0"/>
                                          </p:val>
                                        </p:tav>
                                        <p:tav tm="100000">
                                          <p:val>
                                            <p:strVal val="#ppt_w"/>
                                          </p:val>
                                        </p:tav>
                                      </p:tavLst>
                                    </p:anim>
                                    <p:anim calcmode="lin" valueType="num">
                                      <p:cBhvr>
                                        <p:cTn id="32" dur="1000" fill="hold"/>
                                        <p:tgtEl>
                                          <p:spTgt spid="141"/>
                                        </p:tgtEl>
                                        <p:attrNameLst>
                                          <p:attrName>ppt_h</p:attrName>
                                        </p:attrNameLst>
                                      </p:cBhvr>
                                      <p:tavLst>
                                        <p:tav tm="0">
                                          <p:val>
                                            <p:fltVal val="0"/>
                                          </p:val>
                                        </p:tav>
                                        <p:tav tm="100000">
                                          <p:val>
                                            <p:strVal val="#ppt_h"/>
                                          </p:val>
                                        </p:tav>
                                      </p:tavLst>
                                    </p:anim>
                                    <p:animEffect transition="in" filter="fade">
                                      <p:cBhvr>
                                        <p:cTn id="33" dur="1000"/>
                                        <p:tgtEl>
                                          <p:spTgt spid="141"/>
                                        </p:tgtEl>
                                      </p:cBhvr>
                                    </p:animEffect>
                                  </p:childTnLst>
                                </p:cTn>
                              </p:par>
                            </p:childTnLst>
                          </p:cTn>
                        </p:par>
                        <p:par>
                          <p:cTn id="34" fill="hold">
                            <p:stCondLst>
                              <p:cond delay="5000"/>
                            </p:stCondLst>
                            <p:childTnLst>
                              <p:par>
                                <p:cTn id="35" presetID="53" presetClass="entr" presetSubtype="16" fill="hold" nodeType="afterEffect">
                                  <p:stCondLst>
                                    <p:cond delay="0"/>
                                  </p:stCondLst>
                                  <p:childTnLst>
                                    <p:set>
                                      <p:cBhvr>
                                        <p:cTn id="36" dur="1" fill="hold">
                                          <p:stCondLst>
                                            <p:cond delay="0"/>
                                          </p:stCondLst>
                                        </p:cTn>
                                        <p:tgtEl>
                                          <p:spTgt spid="170"/>
                                        </p:tgtEl>
                                        <p:attrNameLst>
                                          <p:attrName>style.visibility</p:attrName>
                                        </p:attrNameLst>
                                      </p:cBhvr>
                                      <p:to>
                                        <p:strVal val="visible"/>
                                      </p:to>
                                    </p:set>
                                    <p:anim calcmode="lin" valueType="num">
                                      <p:cBhvr>
                                        <p:cTn id="37" dur="1000" fill="hold"/>
                                        <p:tgtEl>
                                          <p:spTgt spid="170"/>
                                        </p:tgtEl>
                                        <p:attrNameLst>
                                          <p:attrName>ppt_w</p:attrName>
                                        </p:attrNameLst>
                                      </p:cBhvr>
                                      <p:tavLst>
                                        <p:tav tm="0">
                                          <p:val>
                                            <p:fltVal val="0"/>
                                          </p:val>
                                        </p:tav>
                                        <p:tav tm="100000">
                                          <p:val>
                                            <p:strVal val="#ppt_w"/>
                                          </p:val>
                                        </p:tav>
                                      </p:tavLst>
                                    </p:anim>
                                    <p:anim calcmode="lin" valueType="num">
                                      <p:cBhvr>
                                        <p:cTn id="38" dur="1000" fill="hold"/>
                                        <p:tgtEl>
                                          <p:spTgt spid="170"/>
                                        </p:tgtEl>
                                        <p:attrNameLst>
                                          <p:attrName>ppt_h</p:attrName>
                                        </p:attrNameLst>
                                      </p:cBhvr>
                                      <p:tavLst>
                                        <p:tav tm="0">
                                          <p:val>
                                            <p:fltVal val="0"/>
                                          </p:val>
                                        </p:tav>
                                        <p:tav tm="100000">
                                          <p:val>
                                            <p:strVal val="#ppt_h"/>
                                          </p:val>
                                        </p:tav>
                                      </p:tavLst>
                                    </p:anim>
                                    <p:animEffect transition="in" filter="fade">
                                      <p:cBhvr>
                                        <p:cTn id="39" dur="1000"/>
                                        <p:tgtEl>
                                          <p:spTgt spid="170"/>
                                        </p:tgtEl>
                                      </p:cBhvr>
                                    </p:animEffect>
                                  </p:childTnLst>
                                </p:cTn>
                              </p:par>
                            </p:childTnLst>
                          </p:cTn>
                        </p:par>
                        <p:par>
                          <p:cTn id="40" fill="hold">
                            <p:stCondLst>
                              <p:cond delay="6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1000" fill="hold"/>
                                        <p:tgtEl>
                                          <p:spTgt spid="3"/>
                                        </p:tgtEl>
                                        <p:attrNameLst>
                                          <p:attrName>ppt_w</p:attrName>
                                        </p:attrNameLst>
                                      </p:cBhvr>
                                      <p:tavLst>
                                        <p:tav tm="0">
                                          <p:val>
                                            <p:fltVal val="0"/>
                                          </p:val>
                                        </p:tav>
                                        <p:tav tm="100000">
                                          <p:val>
                                            <p:strVal val="#ppt_w"/>
                                          </p:val>
                                        </p:tav>
                                      </p:tavLst>
                                    </p:anim>
                                    <p:anim calcmode="lin" valueType="num">
                                      <p:cBhvr>
                                        <p:cTn id="44" dur="1000" fill="hold"/>
                                        <p:tgtEl>
                                          <p:spTgt spid="3"/>
                                        </p:tgtEl>
                                        <p:attrNameLst>
                                          <p:attrName>ppt_h</p:attrName>
                                        </p:attrNameLst>
                                      </p:cBhvr>
                                      <p:tavLst>
                                        <p:tav tm="0">
                                          <p:val>
                                            <p:fltVal val="0"/>
                                          </p:val>
                                        </p:tav>
                                        <p:tav tm="100000">
                                          <p:val>
                                            <p:strVal val="#ppt_h"/>
                                          </p:val>
                                        </p:tav>
                                      </p:tavLst>
                                    </p:anim>
                                    <p:animEffect transition="in" filter="fade">
                                      <p:cBhvr>
                                        <p:cTn id="45" dur="1000"/>
                                        <p:tgtEl>
                                          <p:spTgt spid="3"/>
                                        </p:tgtEl>
                                      </p:cBhvr>
                                    </p:animEffect>
                                  </p:childTnLst>
                                </p:cTn>
                              </p:par>
                            </p:childTnLst>
                          </p:cTn>
                        </p:par>
                        <p:par>
                          <p:cTn id="46" fill="hold">
                            <p:stCondLst>
                              <p:cond delay="7000"/>
                            </p:stCondLst>
                            <p:childTnLst>
                              <p:par>
                                <p:cTn id="47" presetID="53" presetClass="entr" presetSubtype="16" fill="hold" nodeType="afterEffect">
                                  <p:stCondLst>
                                    <p:cond delay="0"/>
                                  </p:stCondLst>
                                  <p:childTnLst>
                                    <p:set>
                                      <p:cBhvr>
                                        <p:cTn id="48" dur="1" fill="hold">
                                          <p:stCondLst>
                                            <p:cond delay="0"/>
                                          </p:stCondLst>
                                        </p:cTn>
                                        <p:tgtEl>
                                          <p:spTgt spid="176"/>
                                        </p:tgtEl>
                                        <p:attrNameLst>
                                          <p:attrName>style.visibility</p:attrName>
                                        </p:attrNameLst>
                                      </p:cBhvr>
                                      <p:to>
                                        <p:strVal val="visible"/>
                                      </p:to>
                                    </p:set>
                                    <p:anim calcmode="lin" valueType="num">
                                      <p:cBhvr>
                                        <p:cTn id="49" dur="1000" fill="hold"/>
                                        <p:tgtEl>
                                          <p:spTgt spid="176"/>
                                        </p:tgtEl>
                                        <p:attrNameLst>
                                          <p:attrName>ppt_w</p:attrName>
                                        </p:attrNameLst>
                                      </p:cBhvr>
                                      <p:tavLst>
                                        <p:tav tm="0">
                                          <p:val>
                                            <p:fltVal val="0"/>
                                          </p:val>
                                        </p:tav>
                                        <p:tav tm="100000">
                                          <p:val>
                                            <p:strVal val="#ppt_w"/>
                                          </p:val>
                                        </p:tav>
                                      </p:tavLst>
                                    </p:anim>
                                    <p:anim calcmode="lin" valueType="num">
                                      <p:cBhvr>
                                        <p:cTn id="50" dur="1000" fill="hold"/>
                                        <p:tgtEl>
                                          <p:spTgt spid="176"/>
                                        </p:tgtEl>
                                        <p:attrNameLst>
                                          <p:attrName>ppt_h</p:attrName>
                                        </p:attrNameLst>
                                      </p:cBhvr>
                                      <p:tavLst>
                                        <p:tav tm="0">
                                          <p:val>
                                            <p:fltVal val="0"/>
                                          </p:val>
                                        </p:tav>
                                        <p:tav tm="100000">
                                          <p:val>
                                            <p:strVal val="#ppt_h"/>
                                          </p:val>
                                        </p:tav>
                                      </p:tavLst>
                                    </p:anim>
                                    <p:animEffect transition="in" filter="fade">
                                      <p:cBhvr>
                                        <p:cTn id="51" dur="1000"/>
                                        <p:tgtEl>
                                          <p:spTgt spid="176"/>
                                        </p:tgtEl>
                                      </p:cBhvr>
                                    </p:animEffect>
                                  </p:childTnLst>
                                </p:cTn>
                              </p:par>
                            </p:childTnLst>
                          </p:cTn>
                        </p:par>
                        <p:par>
                          <p:cTn id="52" fill="hold">
                            <p:stCondLst>
                              <p:cond delay="8000"/>
                            </p:stCondLst>
                            <p:childTnLst>
                              <p:par>
                                <p:cTn id="53" presetID="53" presetClass="entr" presetSubtype="16" fill="hold" nodeType="afterEffect">
                                  <p:stCondLst>
                                    <p:cond delay="0"/>
                                  </p:stCondLst>
                                  <p:childTnLst>
                                    <p:set>
                                      <p:cBhvr>
                                        <p:cTn id="54" dur="1" fill="hold">
                                          <p:stCondLst>
                                            <p:cond delay="0"/>
                                          </p:stCondLst>
                                        </p:cTn>
                                        <p:tgtEl>
                                          <p:spTgt spid="140"/>
                                        </p:tgtEl>
                                        <p:attrNameLst>
                                          <p:attrName>style.visibility</p:attrName>
                                        </p:attrNameLst>
                                      </p:cBhvr>
                                      <p:to>
                                        <p:strVal val="visible"/>
                                      </p:to>
                                    </p:set>
                                    <p:anim calcmode="lin" valueType="num">
                                      <p:cBhvr>
                                        <p:cTn id="55" dur="1000" fill="hold"/>
                                        <p:tgtEl>
                                          <p:spTgt spid="140"/>
                                        </p:tgtEl>
                                        <p:attrNameLst>
                                          <p:attrName>ppt_w</p:attrName>
                                        </p:attrNameLst>
                                      </p:cBhvr>
                                      <p:tavLst>
                                        <p:tav tm="0">
                                          <p:val>
                                            <p:fltVal val="0"/>
                                          </p:val>
                                        </p:tav>
                                        <p:tav tm="100000">
                                          <p:val>
                                            <p:strVal val="#ppt_w"/>
                                          </p:val>
                                        </p:tav>
                                      </p:tavLst>
                                    </p:anim>
                                    <p:anim calcmode="lin" valueType="num">
                                      <p:cBhvr>
                                        <p:cTn id="56" dur="1000" fill="hold"/>
                                        <p:tgtEl>
                                          <p:spTgt spid="140"/>
                                        </p:tgtEl>
                                        <p:attrNameLst>
                                          <p:attrName>ppt_h</p:attrName>
                                        </p:attrNameLst>
                                      </p:cBhvr>
                                      <p:tavLst>
                                        <p:tav tm="0">
                                          <p:val>
                                            <p:fltVal val="0"/>
                                          </p:val>
                                        </p:tav>
                                        <p:tav tm="100000">
                                          <p:val>
                                            <p:strVal val="#ppt_h"/>
                                          </p:val>
                                        </p:tav>
                                      </p:tavLst>
                                    </p:anim>
                                    <p:animEffect transition="in" filter="fade">
                                      <p:cBhvr>
                                        <p:cTn id="57" dur="1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VPH-Share - Research Partnerships</a:t>
            </a:r>
            <a:endParaRPr lang="en-GB" dirty="0"/>
          </a:p>
        </p:txBody>
      </p:sp>
      <p:grpSp>
        <p:nvGrpSpPr>
          <p:cNvPr id="1222" name="Group 1221"/>
          <p:cNvGrpSpPr/>
          <p:nvPr/>
        </p:nvGrpSpPr>
        <p:grpSpPr>
          <a:xfrm>
            <a:off x="533400" y="1405424"/>
            <a:ext cx="8056121" cy="4461162"/>
            <a:chOff x="395371" y="1139688"/>
            <a:chExt cx="8399866" cy="4651514"/>
          </a:xfrm>
          <a:solidFill>
            <a:schemeClr val="tx1"/>
          </a:solidFill>
        </p:grpSpPr>
        <p:sp>
          <p:nvSpPr>
            <p:cNvPr id="1223"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2"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3"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4"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5"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6"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7"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8"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9"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0"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1"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2"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3"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4"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5"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6"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7"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8"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9"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0"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1"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2"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3"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4"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5"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6"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7"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8"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9"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0"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1"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2"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3"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4"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5"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6"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7"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8"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9"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0"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1"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2"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3"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4"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5"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6"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7"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8"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9"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0"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1"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2"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3"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4"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5"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6"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7"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8"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9"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0"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1"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2"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3"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4"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5"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6"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7"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8"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9"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0"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1"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2"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3"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4"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5"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6"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7"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8"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9"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0"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1"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2"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3"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4"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5"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6"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7"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8"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9"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0"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1"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2"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3"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4"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5"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6"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7"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8"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9"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0"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1"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2"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3"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4"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5"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6"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7"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8"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9"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0"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1"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2"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3"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4"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5"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6"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7"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8"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9"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0"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1"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2"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3"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4"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5"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6"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7"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8"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9"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0"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1"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2"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3"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4"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5"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6"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7"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8"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9"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0"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1"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2"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3"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4"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5"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6"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7"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8"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9"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0"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1"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2"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3"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4"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5"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6"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7"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8"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9"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0"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1"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2"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3"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4"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5"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6"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7"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8"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9"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0"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1"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2"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3"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4"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5"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6"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7"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8"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9"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0"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1"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2"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3"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4"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5"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6"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7"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8"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9"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0"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1"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2"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3"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4"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5"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6"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7"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8"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9"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0"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1"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2"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3"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4"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5"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6"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7"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8"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9"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0"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1"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2"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3"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4"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5"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6"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7"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8"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9"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0"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1"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2"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3"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4"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5"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6"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7"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8"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9"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0"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1"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2"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3"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4"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5"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6"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7"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8"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9"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0"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1"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2"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3"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4"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5"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6"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7"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8"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9"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0"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1"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2"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3"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4"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5"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6"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7"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8"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9"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0"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1"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2"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3"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4"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5"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6"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7"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8"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9"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0"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1"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2"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3"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4"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5"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6"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7"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8"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9"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0"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1"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2"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3"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4"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5"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6"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7"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8"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9"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0"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1"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2"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3"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4"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5"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6"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7"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8"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9"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0"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1"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2"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3"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4"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5"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6"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7"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8"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9"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0"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1"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2"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3"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1574"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5"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6"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7"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578"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9"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0"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1"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2"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3"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4"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5"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6"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7"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8"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9"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0"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1"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2"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3"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4"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5"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6"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7"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8"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9"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0"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1"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2"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3"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4"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5"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6"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7"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8"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9"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0"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1"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2"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3"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4"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5"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6"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7"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8"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9"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0"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1"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2"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1623"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4"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5"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6"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7"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8"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9"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0"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1"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2"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3"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4"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5"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6"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7"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8"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9"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0"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1"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2"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3"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4"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5"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6"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7"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8"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9"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0"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1"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2"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3"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4"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5"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6"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7"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8"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9"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0"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1"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2"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3"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4"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5"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6"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7"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8"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9"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0"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1"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2"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3"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4"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5"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6"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7"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8"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9"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0"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1"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2"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3"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4"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5"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6"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7"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8"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9"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0"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1"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2"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3"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4"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5"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6"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7"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8"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9"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0"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1"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2"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3"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4"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5"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6"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7"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8"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9"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0"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1"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2"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3"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4"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5"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6"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7"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8"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9"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0"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1"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2"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3"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724"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5"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6"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7"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8"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9"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0"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1"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2"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3"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4"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5"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6"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7"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8"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9"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0"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1"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2"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3"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4"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5"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6"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7"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8"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9"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0"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1"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2"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3"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4"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5"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6"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7"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8"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9"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0"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1"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2"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3"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4"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5"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6"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767"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8"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9"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0"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1"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2"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3"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4"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5"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6"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7"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8"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9"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0"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1"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2"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3"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4"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5"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6"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7"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8"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9"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0"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1"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2"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3"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4"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5"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6"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7"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8"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9"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0"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1"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2"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3"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4"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5"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6"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7"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8"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9"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0"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1"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2"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3"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4"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5"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6"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7"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818"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9"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0"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1"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2"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3"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4"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5"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6"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7"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8"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9"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0"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1"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2"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3"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4"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5"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6"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7"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8"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9"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0"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1"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2"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3"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4"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845"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6"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7"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8"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9"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0"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1"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2"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3"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4"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5"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6"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7"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8"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9"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0"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1"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2"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3"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4"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5"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6"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7"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8"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9"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0"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1"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2"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3"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4"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5"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6"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7"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8"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9"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0"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1"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2"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3"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4"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5"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6"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7"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8"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9"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0"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1"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2"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3"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4"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5"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6"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7"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8"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9"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0"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1"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2"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3"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4"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5"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6"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7"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8"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9"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0"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1"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2"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3"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4"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5"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6"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7"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8"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9"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0"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1"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2"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3"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4"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5"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6"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7"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8"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9"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0"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1"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2"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3"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4"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5"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6"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7"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8"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9"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0"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1"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942"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3"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4"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5"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6"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7"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8"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9"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0"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1"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2"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3"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4"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5"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6"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7"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8"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9"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0"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961"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2"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3"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4"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5"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6"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7"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8"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9"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0"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1"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2"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3"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4"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5"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6"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7"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8"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9"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0"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1"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2"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3"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4"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5"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6"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7"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8"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9"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0"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1"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2"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3"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4"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5"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6"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7"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8"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9"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0"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1"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2"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3"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4"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5"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6"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7"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8"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9"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0"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1"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2"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3"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4"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5"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6"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7"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8"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9"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0"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1"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2"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3"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4"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5"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6"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7"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8"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9"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0"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1"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2"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3"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4"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5"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6"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7"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8"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9"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0"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1"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2"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3"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4"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5"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6"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7"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8"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9"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0"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1"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2"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3"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4"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5"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6"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7"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8"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9"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0"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1"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2"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3"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4"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5"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6"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7"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8"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9"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0"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1"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2"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3"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4"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5"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6"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7"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8"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9"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0"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1"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2"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3"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4"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5"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6"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7"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8"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9"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0"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1"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2"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3"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4"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5"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6"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7"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8"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9"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0"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1"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2"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3"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4"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5"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6"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7"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8"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9"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0"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1"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2"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3"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4"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5"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6"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7"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8"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9"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0"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1"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2"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3"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4"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5"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6"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7"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8"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9"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0"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1"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2"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3"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4"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5"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6"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7"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8"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9"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0"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1"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2"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3"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4"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5"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6"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2147"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8"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9"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0"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1"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2"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3"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4"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5"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6"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7"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8"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9"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0"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1"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2"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3"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4"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5"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6"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7"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8"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9"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0"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1"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2"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3"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4"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5"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6"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7"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8"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9"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0"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1"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2"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3"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4"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5"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6"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7"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8"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9"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0"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1"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2"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3"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4"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5"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6"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7"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8"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9"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0"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1"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2"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3"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4"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5"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6"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7"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8"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9"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0"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1"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2"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3"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4"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5"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6"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7"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8"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9"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0"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1"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2"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3"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4"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5"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6"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2227"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8"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9"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0"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1"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2"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3"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4"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5"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6"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7"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8"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9"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0"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1"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2"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3"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4"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5"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6"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7"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8"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9"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0"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1"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2"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3"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4"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5"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6"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7"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8"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9"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0"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1"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2"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3"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4"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5"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6"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7"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8"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9"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0"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1"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2"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3"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4"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5"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6"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7"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8"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9"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0"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1"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2"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3"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4"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5"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2286"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7"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8"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9"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0"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1"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2"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3"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4"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5"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6"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7"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8"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9"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0"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1"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2"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3"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4"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5"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6"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7"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8"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9"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0"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1"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2"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3"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4"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5"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6"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7"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8"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9"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0"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1"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2"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3"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4"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5"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6"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7"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8"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9"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0"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1"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2"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3"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4"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5"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6"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7"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8"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9"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0"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1"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2"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3"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4"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5"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6"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7"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8"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9"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0"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1"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2"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3"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4"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5"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6"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7"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8"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9"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0"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1"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2"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3"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4"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5"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6"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7"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8"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9"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0"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1"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2"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3"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4"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5"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6"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7"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8"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9"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0"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1"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2"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3"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4"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5"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6"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7"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8"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9"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0"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1"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2"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3"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4"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2395"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6"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7"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8"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9"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0"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1"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2"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3"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4"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5"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6"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7"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8"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9"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0"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1"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2"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3"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4"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5"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6"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7"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8"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9"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0"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1"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2"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3"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4"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5"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6"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7"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8"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9"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0"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1"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2"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3"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4"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5"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6"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7"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grpSp>
        <p:nvGrpSpPr>
          <p:cNvPr id="2456" name="Group 2455"/>
          <p:cNvGrpSpPr/>
          <p:nvPr/>
        </p:nvGrpSpPr>
        <p:grpSpPr>
          <a:xfrm>
            <a:off x="3124200" y="5414804"/>
            <a:ext cx="1974121" cy="307777"/>
            <a:chOff x="193798" y="4355412"/>
            <a:chExt cx="1974121" cy="307777"/>
          </a:xfrm>
        </p:grpSpPr>
        <p:sp>
          <p:nvSpPr>
            <p:cNvPr id="2444" name="Oval 2443"/>
            <p:cNvSpPr/>
            <p:nvPr/>
          </p:nvSpPr>
          <p:spPr bwMode="auto">
            <a:xfrm>
              <a:off x="193798" y="4415701"/>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55" name="TextBox 2454"/>
            <p:cNvSpPr txBox="1"/>
            <p:nvPr/>
          </p:nvSpPr>
          <p:spPr>
            <a:xfrm>
              <a:off x="405898" y="4355412"/>
              <a:ext cx="1762021" cy="307777"/>
            </a:xfrm>
            <a:prstGeom prst="rect">
              <a:avLst/>
            </a:prstGeom>
            <a:noFill/>
          </p:spPr>
          <p:txBody>
            <a:bodyPr wrap="none" rtlCol="0">
              <a:spAutoFit/>
            </a:bodyPr>
            <a:lstStyle/>
            <a:p>
              <a:r>
                <a:rPr lang="en-GB" sz="1400" dirty="0" smtClean="0">
                  <a:latin typeface="Open Sans"/>
                  <a:cs typeface="Open Sans"/>
                </a:rPr>
                <a:t>Academic Partners</a:t>
              </a:r>
              <a:endParaRPr lang="en-GB" sz="1400" dirty="0">
                <a:latin typeface="Open Sans"/>
                <a:cs typeface="Open Sans"/>
              </a:endParaRPr>
            </a:p>
          </p:txBody>
        </p:sp>
      </p:grpSp>
      <p:grpSp>
        <p:nvGrpSpPr>
          <p:cNvPr id="2457" name="Group 2456"/>
          <p:cNvGrpSpPr/>
          <p:nvPr/>
        </p:nvGrpSpPr>
        <p:grpSpPr>
          <a:xfrm>
            <a:off x="3124200" y="5806497"/>
            <a:ext cx="1756112" cy="307777"/>
            <a:chOff x="193798" y="4355412"/>
            <a:chExt cx="1756112" cy="307777"/>
          </a:xfrm>
        </p:grpSpPr>
        <p:sp>
          <p:nvSpPr>
            <p:cNvPr id="2458" name="Oval 2457"/>
            <p:cNvSpPr/>
            <p:nvPr/>
          </p:nvSpPr>
          <p:spPr bwMode="auto">
            <a:xfrm>
              <a:off x="193798" y="4415701"/>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59" name="TextBox 2458"/>
            <p:cNvSpPr txBox="1"/>
            <p:nvPr/>
          </p:nvSpPr>
          <p:spPr>
            <a:xfrm>
              <a:off x="405898" y="4355412"/>
              <a:ext cx="1544012" cy="307777"/>
            </a:xfrm>
            <a:prstGeom prst="rect">
              <a:avLst/>
            </a:prstGeom>
            <a:noFill/>
          </p:spPr>
          <p:txBody>
            <a:bodyPr wrap="none" rtlCol="0">
              <a:spAutoFit/>
            </a:bodyPr>
            <a:lstStyle/>
            <a:p>
              <a:r>
                <a:rPr lang="en-GB" sz="1400" dirty="0" smtClean="0">
                  <a:latin typeface="Open Sans"/>
                  <a:cs typeface="Open Sans"/>
                </a:rPr>
                <a:t>Clinical Partners</a:t>
              </a:r>
              <a:endParaRPr lang="en-GB" sz="1400" dirty="0">
                <a:latin typeface="Open Sans"/>
                <a:cs typeface="Open Sans"/>
              </a:endParaRPr>
            </a:p>
          </p:txBody>
        </p:sp>
      </p:grpSp>
      <p:grpSp>
        <p:nvGrpSpPr>
          <p:cNvPr id="2464" name="Group 2463"/>
          <p:cNvGrpSpPr/>
          <p:nvPr/>
        </p:nvGrpSpPr>
        <p:grpSpPr>
          <a:xfrm>
            <a:off x="5181600" y="5410200"/>
            <a:ext cx="1963394" cy="307777"/>
            <a:chOff x="183829" y="5093691"/>
            <a:chExt cx="1963394" cy="307777"/>
          </a:xfrm>
        </p:grpSpPr>
        <p:sp>
          <p:nvSpPr>
            <p:cNvPr id="2462" name="TextBox 2461"/>
            <p:cNvSpPr txBox="1"/>
            <p:nvPr/>
          </p:nvSpPr>
          <p:spPr>
            <a:xfrm>
              <a:off x="398026" y="5093691"/>
              <a:ext cx="1749197" cy="307777"/>
            </a:xfrm>
            <a:prstGeom prst="rect">
              <a:avLst/>
            </a:prstGeom>
            <a:noFill/>
          </p:spPr>
          <p:txBody>
            <a:bodyPr wrap="none" rtlCol="0">
              <a:spAutoFit/>
            </a:bodyPr>
            <a:lstStyle/>
            <a:p>
              <a:r>
                <a:rPr lang="en-GB" sz="1400" dirty="0" smtClean="0">
                  <a:latin typeface="Open Sans"/>
                  <a:cs typeface="Open Sans"/>
                </a:rPr>
                <a:t>Industrial Partners</a:t>
              </a:r>
              <a:endParaRPr lang="en-GB" sz="1400" dirty="0">
                <a:latin typeface="Open Sans"/>
                <a:cs typeface="Open Sans"/>
              </a:endParaRPr>
            </a:p>
          </p:txBody>
        </p:sp>
        <p:sp>
          <p:nvSpPr>
            <p:cNvPr id="2463" name="Oval 2462"/>
            <p:cNvSpPr/>
            <p:nvPr/>
          </p:nvSpPr>
          <p:spPr bwMode="auto">
            <a:xfrm>
              <a:off x="183829" y="5158287"/>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2465" name="Group 2464"/>
          <p:cNvGrpSpPr/>
          <p:nvPr/>
        </p:nvGrpSpPr>
        <p:grpSpPr>
          <a:xfrm>
            <a:off x="5181600" y="5801893"/>
            <a:ext cx="2514827" cy="307777"/>
            <a:chOff x="183829" y="5093691"/>
            <a:chExt cx="2514827" cy="307777"/>
          </a:xfrm>
        </p:grpSpPr>
        <p:sp>
          <p:nvSpPr>
            <p:cNvPr id="2466" name="TextBox 2465"/>
            <p:cNvSpPr txBox="1"/>
            <p:nvPr/>
          </p:nvSpPr>
          <p:spPr>
            <a:xfrm>
              <a:off x="398026" y="5093691"/>
              <a:ext cx="2300630" cy="307777"/>
            </a:xfrm>
            <a:prstGeom prst="rect">
              <a:avLst/>
            </a:prstGeom>
            <a:noFill/>
          </p:spPr>
          <p:txBody>
            <a:bodyPr wrap="none" rtlCol="0">
              <a:spAutoFit/>
            </a:bodyPr>
            <a:lstStyle/>
            <a:p>
              <a:r>
                <a:rPr lang="en-GB" sz="1400" dirty="0" smtClean="0">
                  <a:latin typeface="Open Sans"/>
                  <a:cs typeface="Open Sans"/>
                </a:rPr>
                <a:t>Third-Party Collaborators</a:t>
              </a:r>
              <a:endParaRPr lang="en-GB" sz="1400" dirty="0">
                <a:latin typeface="Open Sans"/>
                <a:cs typeface="Open Sans"/>
              </a:endParaRPr>
            </a:p>
          </p:txBody>
        </p:sp>
        <p:sp>
          <p:nvSpPr>
            <p:cNvPr id="2467" name="Oval 2466"/>
            <p:cNvSpPr/>
            <p:nvPr/>
          </p:nvSpPr>
          <p:spPr bwMode="auto">
            <a:xfrm>
              <a:off x="183829" y="5158287"/>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2468" name="Oval 2467"/>
          <p:cNvSpPr/>
          <p:nvPr/>
        </p:nvSpPr>
        <p:spPr bwMode="auto">
          <a:xfrm>
            <a:off x="4126780" y="265501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69" name="Oval 2468"/>
          <p:cNvSpPr/>
          <p:nvPr/>
        </p:nvSpPr>
        <p:spPr bwMode="auto">
          <a:xfrm>
            <a:off x="4126780" y="2408174"/>
            <a:ext cx="183600" cy="183866"/>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2" name="Oval 2471"/>
          <p:cNvSpPr/>
          <p:nvPr/>
        </p:nvSpPr>
        <p:spPr bwMode="auto">
          <a:xfrm>
            <a:off x="8123271" y="5310672"/>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3" name="Oval 2472"/>
          <p:cNvSpPr/>
          <p:nvPr/>
        </p:nvSpPr>
        <p:spPr bwMode="auto">
          <a:xfrm>
            <a:off x="4564069" y="3013967"/>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4" name="Oval 2473"/>
          <p:cNvSpPr/>
          <p:nvPr/>
        </p:nvSpPr>
        <p:spPr bwMode="auto">
          <a:xfrm>
            <a:off x="4564069" y="2884019"/>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5" name="Oval 2474"/>
          <p:cNvSpPr/>
          <p:nvPr/>
        </p:nvSpPr>
        <p:spPr bwMode="auto">
          <a:xfrm>
            <a:off x="4050580" y="2971800"/>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7" name="Oval 2476"/>
          <p:cNvSpPr/>
          <p:nvPr/>
        </p:nvSpPr>
        <p:spPr bwMode="auto">
          <a:xfrm>
            <a:off x="4202980" y="2895600"/>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8" name="Oval 2477"/>
          <p:cNvSpPr/>
          <p:nvPr/>
        </p:nvSpPr>
        <p:spPr bwMode="auto">
          <a:xfrm>
            <a:off x="4308598" y="270072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9" name="Oval 2478"/>
          <p:cNvSpPr/>
          <p:nvPr/>
        </p:nvSpPr>
        <p:spPr bwMode="auto">
          <a:xfrm>
            <a:off x="4589438" y="268443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0" name="Oval 2479"/>
          <p:cNvSpPr/>
          <p:nvPr/>
        </p:nvSpPr>
        <p:spPr bwMode="auto">
          <a:xfrm>
            <a:off x="4437038" y="276063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1" name="Oval 2480"/>
          <p:cNvSpPr/>
          <p:nvPr/>
        </p:nvSpPr>
        <p:spPr bwMode="auto">
          <a:xfrm>
            <a:off x="4303140" y="253203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2" name="Oval 2481"/>
          <p:cNvSpPr/>
          <p:nvPr/>
        </p:nvSpPr>
        <p:spPr bwMode="auto">
          <a:xfrm>
            <a:off x="4462587" y="2578818"/>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3" name="Oval 2482"/>
          <p:cNvSpPr/>
          <p:nvPr/>
        </p:nvSpPr>
        <p:spPr bwMode="auto">
          <a:xfrm>
            <a:off x="4063285" y="2819400"/>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4" name="Oval 2483"/>
          <p:cNvSpPr/>
          <p:nvPr/>
        </p:nvSpPr>
        <p:spPr bwMode="auto">
          <a:xfrm>
            <a:off x="4126780" y="2549437"/>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5" name="Oval 2484"/>
          <p:cNvSpPr/>
          <p:nvPr/>
        </p:nvSpPr>
        <p:spPr bwMode="auto">
          <a:xfrm>
            <a:off x="2585593" y="2690665"/>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6" name="Oval 2485"/>
          <p:cNvSpPr/>
          <p:nvPr/>
        </p:nvSpPr>
        <p:spPr bwMode="auto">
          <a:xfrm>
            <a:off x="2350087" y="2866180"/>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7" name="Oval 2486"/>
          <p:cNvSpPr/>
          <p:nvPr/>
        </p:nvSpPr>
        <p:spPr bwMode="auto">
          <a:xfrm>
            <a:off x="1650219" y="3174390"/>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8" name="Oval 2487"/>
          <p:cNvSpPr/>
          <p:nvPr/>
        </p:nvSpPr>
        <p:spPr bwMode="auto">
          <a:xfrm>
            <a:off x="4235474" y="2763712"/>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9" name="Oval 2488"/>
          <p:cNvSpPr/>
          <p:nvPr/>
        </p:nvSpPr>
        <p:spPr bwMode="auto">
          <a:xfrm>
            <a:off x="2737993" y="2843065"/>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490" name="Picture 248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479" y="4146170"/>
            <a:ext cx="1841312" cy="1841312"/>
          </a:xfrm>
          <a:prstGeom prst="rect">
            <a:avLst/>
          </a:prstGeom>
        </p:spPr>
      </p:pic>
      <p:pic>
        <p:nvPicPr>
          <p:cNvPr id="2491" name="Picture 249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916" y="4690014"/>
            <a:ext cx="762439" cy="753624"/>
          </a:xfrm>
          <a:prstGeom prst="rect">
            <a:avLst/>
          </a:prstGeom>
        </p:spPr>
      </p:pic>
      <p:sp>
        <p:nvSpPr>
          <p:cNvPr id="2493" name="Oval 2492"/>
          <p:cNvSpPr/>
          <p:nvPr/>
        </p:nvSpPr>
        <p:spPr bwMode="auto">
          <a:xfrm>
            <a:off x="4359134" y="2903412"/>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94" name="Oval 2493"/>
          <p:cNvSpPr/>
          <p:nvPr/>
        </p:nvSpPr>
        <p:spPr bwMode="auto">
          <a:xfrm>
            <a:off x="4673660" y="2830407"/>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564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456"/>
                                        </p:tgtEl>
                                        <p:attrNameLst>
                                          <p:attrName>style.visibility</p:attrName>
                                        </p:attrNameLst>
                                      </p:cBhvr>
                                      <p:to>
                                        <p:strVal val="visible"/>
                                      </p:to>
                                    </p:set>
                                    <p:anim calcmode="lin" valueType="num">
                                      <p:cBhvr>
                                        <p:cTn id="7" dur="500" fill="hold"/>
                                        <p:tgtEl>
                                          <p:spTgt spid="2456"/>
                                        </p:tgtEl>
                                        <p:attrNameLst>
                                          <p:attrName>ppt_w</p:attrName>
                                        </p:attrNameLst>
                                      </p:cBhvr>
                                      <p:tavLst>
                                        <p:tav tm="0">
                                          <p:val>
                                            <p:fltVal val="0"/>
                                          </p:val>
                                        </p:tav>
                                        <p:tav tm="100000">
                                          <p:val>
                                            <p:strVal val="#ppt_w"/>
                                          </p:val>
                                        </p:tav>
                                      </p:tavLst>
                                    </p:anim>
                                    <p:anim calcmode="lin" valueType="num">
                                      <p:cBhvr>
                                        <p:cTn id="8" dur="500" fill="hold"/>
                                        <p:tgtEl>
                                          <p:spTgt spid="2456"/>
                                        </p:tgtEl>
                                        <p:attrNameLst>
                                          <p:attrName>ppt_h</p:attrName>
                                        </p:attrNameLst>
                                      </p:cBhvr>
                                      <p:tavLst>
                                        <p:tav tm="0">
                                          <p:val>
                                            <p:fltVal val="0"/>
                                          </p:val>
                                        </p:tav>
                                        <p:tav tm="100000">
                                          <p:val>
                                            <p:strVal val="#ppt_h"/>
                                          </p:val>
                                        </p:tav>
                                      </p:tavLst>
                                    </p:anim>
                                    <p:animEffect transition="in" filter="fade">
                                      <p:cBhvr>
                                        <p:cTn id="9" dur="500"/>
                                        <p:tgtEl>
                                          <p:spTgt spid="245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72"/>
                                        </p:tgtEl>
                                        <p:attrNameLst>
                                          <p:attrName>style.visibility</p:attrName>
                                        </p:attrNameLst>
                                      </p:cBhvr>
                                      <p:to>
                                        <p:strVal val="visible"/>
                                      </p:to>
                                    </p:set>
                                    <p:anim calcmode="lin" valueType="num">
                                      <p:cBhvr>
                                        <p:cTn id="12" dur="500" fill="hold"/>
                                        <p:tgtEl>
                                          <p:spTgt spid="2472"/>
                                        </p:tgtEl>
                                        <p:attrNameLst>
                                          <p:attrName>ppt_w</p:attrName>
                                        </p:attrNameLst>
                                      </p:cBhvr>
                                      <p:tavLst>
                                        <p:tav tm="0">
                                          <p:val>
                                            <p:fltVal val="0"/>
                                          </p:val>
                                        </p:tav>
                                        <p:tav tm="100000">
                                          <p:val>
                                            <p:strVal val="#ppt_w"/>
                                          </p:val>
                                        </p:tav>
                                      </p:tavLst>
                                    </p:anim>
                                    <p:anim calcmode="lin" valueType="num">
                                      <p:cBhvr>
                                        <p:cTn id="13" dur="500" fill="hold"/>
                                        <p:tgtEl>
                                          <p:spTgt spid="2472"/>
                                        </p:tgtEl>
                                        <p:attrNameLst>
                                          <p:attrName>ppt_h</p:attrName>
                                        </p:attrNameLst>
                                      </p:cBhvr>
                                      <p:tavLst>
                                        <p:tav tm="0">
                                          <p:val>
                                            <p:fltVal val="0"/>
                                          </p:val>
                                        </p:tav>
                                        <p:tav tm="100000">
                                          <p:val>
                                            <p:strVal val="#ppt_h"/>
                                          </p:val>
                                        </p:tav>
                                      </p:tavLst>
                                    </p:anim>
                                    <p:animEffect transition="in" filter="fade">
                                      <p:cBhvr>
                                        <p:cTn id="14" dur="500"/>
                                        <p:tgtEl>
                                          <p:spTgt spid="247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73"/>
                                        </p:tgtEl>
                                        <p:attrNameLst>
                                          <p:attrName>style.visibility</p:attrName>
                                        </p:attrNameLst>
                                      </p:cBhvr>
                                      <p:to>
                                        <p:strVal val="visible"/>
                                      </p:to>
                                    </p:set>
                                    <p:anim calcmode="lin" valueType="num">
                                      <p:cBhvr>
                                        <p:cTn id="17" dur="500" fill="hold"/>
                                        <p:tgtEl>
                                          <p:spTgt spid="2473"/>
                                        </p:tgtEl>
                                        <p:attrNameLst>
                                          <p:attrName>ppt_w</p:attrName>
                                        </p:attrNameLst>
                                      </p:cBhvr>
                                      <p:tavLst>
                                        <p:tav tm="0">
                                          <p:val>
                                            <p:fltVal val="0"/>
                                          </p:val>
                                        </p:tav>
                                        <p:tav tm="100000">
                                          <p:val>
                                            <p:strVal val="#ppt_w"/>
                                          </p:val>
                                        </p:tav>
                                      </p:tavLst>
                                    </p:anim>
                                    <p:anim calcmode="lin" valueType="num">
                                      <p:cBhvr>
                                        <p:cTn id="18" dur="500" fill="hold"/>
                                        <p:tgtEl>
                                          <p:spTgt spid="2473"/>
                                        </p:tgtEl>
                                        <p:attrNameLst>
                                          <p:attrName>ppt_h</p:attrName>
                                        </p:attrNameLst>
                                      </p:cBhvr>
                                      <p:tavLst>
                                        <p:tav tm="0">
                                          <p:val>
                                            <p:fltVal val="0"/>
                                          </p:val>
                                        </p:tav>
                                        <p:tav tm="100000">
                                          <p:val>
                                            <p:strVal val="#ppt_h"/>
                                          </p:val>
                                        </p:tav>
                                      </p:tavLst>
                                    </p:anim>
                                    <p:animEffect transition="in" filter="fade">
                                      <p:cBhvr>
                                        <p:cTn id="19" dur="500"/>
                                        <p:tgtEl>
                                          <p:spTgt spid="247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479"/>
                                        </p:tgtEl>
                                        <p:attrNameLst>
                                          <p:attrName>style.visibility</p:attrName>
                                        </p:attrNameLst>
                                      </p:cBhvr>
                                      <p:to>
                                        <p:strVal val="visible"/>
                                      </p:to>
                                    </p:set>
                                    <p:anim calcmode="lin" valueType="num">
                                      <p:cBhvr>
                                        <p:cTn id="22" dur="500" fill="hold"/>
                                        <p:tgtEl>
                                          <p:spTgt spid="2479"/>
                                        </p:tgtEl>
                                        <p:attrNameLst>
                                          <p:attrName>ppt_w</p:attrName>
                                        </p:attrNameLst>
                                      </p:cBhvr>
                                      <p:tavLst>
                                        <p:tav tm="0">
                                          <p:val>
                                            <p:fltVal val="0"/>
                                          </p:val>
                                        </p:tav>
                                        <p:tav tm="100000">
                                          <p:val>
                                            <p:strVal val="#ppt_w"/>
                                          </p:val>
                                        </p:tav>
                                      </p:tavLst>
                                    </p:anim>
                                    <p:anim calcmode="lin" valueType="num">
                                      <p:cBhvr>
                                        <p:cTn id="23" dur="500" fill="hold"/>
                                        <p:tgtEl>
                                          <p:spTgt spid="2479"/>
                                        </p:tgtEl>
                                        <p:attrNameLst>
                                          <p:attrName>ppt_h</p:attrName>
                                        </p:attrNameLst>
                                      </p:cBhvr>
                                      <p:tavLst>
                                        <p:tav tm="0">
                                          <p:val>
                                            <p:fltVal val="0"/>
                                          </p:val>
                                        </p:tav>
                                        <p:tav tm="100000">
                                          <p:val>
                                            <p:strVal val="#ppt_h"/>
                                          </p:val>
                                        </p:tav>
                                      </p:tavLst>
                                    </p:anim>
                                    <p:animEffect transition="in" filter="fade">
                                      <p:cBhvr>
                                        <p:cTn id="24" dur="500"/>
                                        <p:tgtEl>
                                          <p:spTgt spid="247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480"/>
                                        </p:tgtEl>
                                        <p:attrNameLst>
                                          <p:attrName>style.visibility</p:attrName>
                                        </p:attrNameLst>
                                      </p:cBhvr>
                                      <p:to>
                                        <p:strVal val="visible"/>
                                      </p:to>
                                    </p:set>
                                    <p:anim calcmode="lin" valueType="num">
                                      <p:cBhvr>
                                        <p:cTn id="27" dur="500" fill="hold"/>
                                        <p:tgtEl>
                                          <p:spTgt spid="2480"/>
                                        </p:tgtEl>
                                        <p:attrNameLst>
                                          <p:attrName>ppt_w</p:attrName>
                                        </p:attrNameLst>
                                      </p:cBhvr>
                                      <p:tavLst>
                                        <p:tav tm="0">
                                          <p:val>
                                            <p:fltVal val="0"/>
                                          </p:val>
                                        </p:tav>
                                        <p:tav tm="100000">
                                          <p:val>
                                            <p:strVal val="#ppt_w"/>
                                          </p:val>
                                        </p:tav>
                                      </p:tavLst>
                                    </p:anim>
                                    <p:anim calcmode="lin" valueType="num">
                                      <p:cBhvr>
                                        <p:cTn id="28" dur="500" fill="hold"/>
                                        <p:tgtEl>
                                          <p:spTgt spid="2480"/>
                                        </p:tgtEl>
                                        <p:attrNameLst>
                                          <p:attrName>ppt_h</p:attrName>
                                        </p:attrNameLst>
                                      </p:cBhvr>
                                      <p:tavLst>
                                        <p:tav tm="0">
                                          <p:val>
                                            <p:fltVal val="0"/>
                                          </p:val>
                                        </p:tav>
                                        <p:tav tm="100000">
                                          <p:val>
                                            <p:strVal val="#ppt_h"/>
                                          </p:val>
                                        </p:tav>
                                      </p:tavLst>
                                    </p:anim>
                                    <p:animEffect transition="in" filter="fade">
                                      <p:cBhvr>
                                        <p:cTn id="29" dur="500"/>
                                        <p:tgtEl>
                                          <p:spTgt spid="248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481"/>
                                        </p:tgtEl>
                                        <p:attrNameLst>
                                          <p:attrName>style.visibility</p:attrName>
                                        </p:attrNameLst>
                                      </p:cBhvr>
                                      <p:to>
                                        <p:strVal val="visible"/>
                                      </p:to>
                                    </p:set>
                                    <p:anim calcmode="lin" valueType="num">
                                      <p:cBhvr>
                                        <p:cTn id="32" dur="500" fill="hold"/>
                                        <p:tgtEl>
                                          <p:spTgt spid="2481"/>
                                        </p:tgtEl>
                                        <p:attrNameLst>
                                          <p:attrName>ppt_w</p:attrName>
                                        </p:attrNameLst>
                                      </p:cBhvr>
                                      <p:tavLst>
                                        <p:tav tm="0">
                                          <p:val>
                                            <p:fltVal val="0"/>
                                          </p:val>
                                        </p:tav>
                                        <p:tav tm="100000">
                                          <p:val>
                                            <p:strVal val="#ppt_w"/>
                                          </p:val>
                                        </p:tav>
                                      </p:tavLst>
                                    </p:anim>
                                    <p:anim calcmode="lin" valueType="num">
                                      <p:cBhvr>
                                        <p:cTn id="33" dur="500" fill="hold"/>
                                        <p:tgtEl>
                                          <p:spTgt spid="2481"/>
                                        </p:tgtEl>
                                        <p:attrNameLst>
                                          <p:attrName>ppt_h</p:attrName>
                                        </p:attrNameLst>
                                      </p:cBhvr>
                                      <p:tavLst>
                                        <p:tav tm="0">
                                          <p:val>
                                            <p:fltVal val="0"/>
                                          </p:val>
                                        </p:tav>
                                        <p:tav tm="100000">
                                          <p:val>
                                            <p:strVal val="#ppt_h"/>
                                          </p:val>
                                        </p:tav>
                                      </p:tavLst>
                                    </p:anim>
                                    <p:animEffect transition="in" filter="fade">
                                      <p:cBhvr>
                                        <p:cTn id="34" dur="500"/>
                                        <p:tgtEl>
                                          <p:spTgt spid="248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468"/>
                                        </p:tgtEl>
                                        <p:attrNameLst>
                                          <p:attrName>style.visibility</p:attrName>
                                        </p:attrNameLst>
                                      </p:cBhvr>
                                      <p:to>
                                        <p:strVal val="visible"/>
                                      </p:to>
                                    </p:set>
                                    <p:anim calcmode="lin" valueType="num">
                                      <p:cBhvr>
                                        <p:cTn id="37" dur="500" fill="hold"/>
                                        <p:tgtEl>
                                          <p:spTgt spid="2468"/>
                                        </p:tgtEl>
                                        <p:attrNameLst>
                                          <p:attrName>ppt_w</p:attrName>
                                        </p:attrNameLst>
                                      </p:cBhvr>
                                      <p:tavLst>
                                        <p:tav tm="0">
                                          <p:val>
                                            <p:fltVal val="0"/>
                                          </p:val>
                                        </p:tav>
                                        <p:tav tm="100000">
                                          <p:val>
                                            <p:strVal val="#ppt_w"/>
                                          </p:val>
                                        </p:tav>
                                      </p:tavLst>
                                    </p:anim>
                                    <p:anim calcmode="lin" valueType="num">
                                      <p:cBhvr>
                                        <p:cTn id="38" dur="500" fill="hold"/>
                                        <p:tgtEl>
                                          <p:spTgt spid="2468"/>
                                        </p:tgtEl>
                                        <p:attrNameLst>
                                          <p:attrName>ppt_h</p:attrName>
                                        </p:attrNameLst>
                                      </p:cBhvr>
                                      <p:tavLst>
                                        <p:tav tm="0">
                                          <p:val>
                                            <p:fltVal val="0"/>
                                          </p:val>
                                        </p:tav>
                                        <p:tav tm="100000">
                                          <p:val>
                                            <p:strVal val="#ppt_h"/>
                                          </p:val>
                                        </p:tav>
                                      </p:tavLst>
                                    </p:anim>
                                    <p:animEffect transition="in" filter="fade">
                                      <p:cBhvr>
                                        <p:cTn id="39" dur="500"/>
                                        <p:tgtEl>
                                          <p:spTgt spid="246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469"/>
                                        </p:tgtEl>
                                        <p:attrNameLst>
                                          <p:attrName>style.visibility</p:attrName>
                                        </p:attrNameLst>
                                      </p:cBhvr>
                                      <p:to>
                                        <p:strVal val="visible"/>
                                      </p:to>
                                    </p:set>
                                    <p:anim calcmode="lin" valueType="num">
                                      <p:cBhvr>
                                        <p:cTn id="42" dur="500" fill="hold"/>
                                        <p:tgtEl>
                                          <p:spTgt spid="2469"/>
                                        </p:tgtEl>
                                        <p:attrNameLst>
                                          <p:attrName>ppt_w</p:attrName>
                                        </p:attrNameLst>
                                      </p:cBhvr>
                                      <p:tavLst>
                                        <p:tav tm="0">
                                          <p:val>
                                            <p:fltVal val="0"/>
                                          </p:val>
                                        </p:tav>
                                        <p:tav tm="100000">
                                          <p:val>
                                            <p:strVal val="#ppt_w"/>
                                          </p:val>
                                        </p:tav>
                                      </p:tavLst>
                                    </p:anim>
                                    <p:anim calcmode="lin" valueType="num">
                                      <p:cBhvr>
                                        <p:cTn id="43" dur="500" fill="hold"/>
                                        <p:tgtEl>
                                          <p:spTgt spid="2469"/>
                                        </p:tgtEl>
                                        <p:attrNameLst>
                                          <p:attrName>ppt_h</p:attrName>
                                        </p:attrNameLst>
                                      </p:cBhvr>
                                      <p:tavLst>
                                        <p:tav tm="0">
                                          <p:val>
                                            <p:fltVal val="0"/>
                                          </p:val>
                                        </p:tav>
                                        <p:tav tm="100000">
                                          <p:val>
                                            <p:strVal val="#ppt_h"/>
                                          </p:val>
                                        </p:tav>
                                      </p:tavLst>
                                    </p:anim>
                                    <p:animEffect transition="in" filter="fade">
                                      <p:cBhvr>
                                        <p:cTn id="44" dur="500"/>
                                        <p:tgtEl>
                                          <p:spTgt spid="246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478"/>
                                        </p:tgtEl>
                                        <p:attrNameLst>
                                          <p:attrName>style.visibility</p:attrName>
                                        </p:attrNameLst>
                                      </p:cBhvr>
                                      <p:to>
                                        <p:strVal val="visible"/>
                                      </p:to>
                                    </p:set>
                                    <p:anim calcmode="lin" valueType="num">
                                      <p:cBhvr>
                                        <p:cTn id="47" dur="500" fill="hold"/>
                                        <p:tgtEl>
                                          <p:spTgt spid="2478"/>
                                        </p:tgtEl>
                                        <p:attrNameLst>
                                          <p:attrName>ppt_w</p:attrName>
                                        </p:attrNameLst>
                                      </p:cBhvr>
                                      <p:tavLst>
                                        <p:tav tm="0">
                                          <p:val>
                                            <p:fltVal val="0"/>
                                          </p:val>
                                        </p:tav>
                                        <p:tav tm="100000">
                                          <p:val>
                                            <p:strVal val="#ppt_w"/>
                                          </p:val>
                                        </p:tav>
                                      </p:tavLst>
                                    </p:anim>
                                    <p:anim calcmode="lin" valueType="num">
                                      <p:cBhvr>
                                        <p:cTn id="48" dur="500" fill="hold"/>
                                        <p:tgtEl>
                                          <p:spTgt spid="2478"/>
                                        </p:tgtEl>
                                        <p:attrNameLst>
                                          <p:attrName>ppt_h</p:attrName>
                                        </p:attrNameLst>
                                      </p:cBhvr>
                                      <p:tavLst>
                                        <p:tav tm="0">
                                          <p:val>
                                            <p:fltVal val="0"/>
                                          </p:val>
                                        </p:tav>
                                        <p:tav tm="100000">
                                          <p:val>
                                            <p:strVal val="#ppt_h"/>
                                          </p:val>
                                        </p:tav>
                                      </p:tavLst>
                                    </p:anim>
                                    <p:animEffect transition="in" filter="fade">
                                      <p:cBhvr>
                                        <p:cTn id="49" dur="500"/>
                                        <p:tgtEl>
                                          <p:spTgt spid="2478"/>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2464"/>
                                        </p:tgtEl>
                                        <p:attrNameLst>
                                          <p:attrName>style.visibility</p:attrName>
                                        </p:attrNameLst>
                                      </p:cBhvr>
                                      <p:to>
                                        <p:strVal val="visible"/>
                                      </p:to>
                                    </p:set>
                                    <p:anim calcmode="lin" valueType="num">
                                      <p:cBhvr>
                                        <p:cTn id="54" dur="500" fill="hold"/>
                                        <p:tgtEl>
                                          <p:spTgt spid="2464"/>
                                        </p:tgtEl>
                                        <p:attrNameLst>
                                          <p:attrName>ppt_w</p:attrName>
                                        </p:attrNameLst>
                                      </p:cBhvr>
                                      <p:tavLst>
                                        <p:tav tm="0">
                                          <p:val>
                                            <p:fltVal val="0"/>
                                          </p:val>
                                        </p:tav>
                                        <p:tav tm="100000">
                                          <p:val>
                                            <p:strVal val="#ppt_w"/>
                                          </p:val>
                                        </p:tav>
                                      </p:tavLst>
                                    </p:anim>
                                    <p:anim calcmode="lin" valueType="num">
                                      <p:cBhvr>
                                        <p:cTn id="55" dur="500" fill="hold"/>
                                        <p:tgtEl>
                                          <p:spTgt spid="2464"/>
                                        </p:tgtEl>
                                        <p:attrNameLst>
                                          <p:attrName>ppt_h</p:attrName>
                                        </p:attrNameLst>
                                      </p:cBhvr>
                                      <p:tavLst>
                                        <p:tav tm="0">
                                          <p:val>
                                            <p:fltVal val="0"/>
                                          </p:val>
                                        </p:tav>
                                        <p:tav tm="100000">
                                          <p:val>
                                            <p:strVal val="#ppt_h"/>
                                          </p:val>
                                        </p:tav>
                                      </p:tavLst>
                                    </p:anim>
                                    <p:animEffect transition="in" filter="fade">
                                      <p:cBhvr>
                                        <p:cTn id="56" dur="500"/>
                                        <p:tgtEl>
                                          <p:spTgt spid="2464"/>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474"/>
                                        </p:tgtEl>
                                        <p:attrNameLst>
                                          <p:attrName>style.visibility</p:attrName>
                                        </p:attrNameLst>
                                      </p:cBhvr>
                                      <p:to>
                                        <p:strVal val="visible"/>
                                      </p:to>
                                    </p:set>
                                    <p:anim calcmode="lin" valueType="num">
                                      <p:cBhvr>
                                        <p:cTn id="59" dur="500" fill="hold"/>
                                        <p:tgtEl>
                                          <p:spTgt spid="2474"/>
                                        </p:tgtEl>
                                        <p:attrNameLst>
                                          <p:attrName>ppt_w</p:attrName>
                                        </p:attrNameLst>
                                      </p:cBhvr>
                                      <p:tavLst>
                                        <p:tav tm="0">
                                          <p:val>
                                            <p:fltVal val="0"/>
                                          </p:val>
                                        </p:tav>
                                        <p:tav tm="100000">
                                          <p:val>
                                            <p:strVal val="#ppt_w"/>
                                          </p:val>
                                        </p:tav>
                                      </p:tavLst>
                                    </p:anim>
                                    <p:anim calcmode="lin" valueType="num">
                                      <p:cBhvr>
                                        <p:cTn id="60" dur="500" fill="hold"/>
                                        <p:tgtEl>
                                          <p:spTgt spid="2474"/>
                                        </p:tgtEl>
                                        <p:attrNameLst>
                                          <p:attrName>ppt_h</p:attrName>
                                        </p:attrNameLst>
                                      </p:cBhvr>
                                      <p:tavLst>
                                        <p:tav tm="0">
                                          <p:val>
                                            <p:fltVal val="0"/>
                                          </p:val>
                                        </p:tav>
                                        <p:tav tm="100000">
                                          <p:val>
                                            <p:strVal val="#ppt_h"/>
                                          </p:val>
                                        </p:tav>
                                      </p:tavLst>
                                    </p:anim>
                                    <p:animEffect transition="in" filter="fade">
                                      <p:cBhvr>
                                        <p:cTn id="61" dur="500"/>
                                        <p:tgtEl>
                                          <p:spTgt spid="2474"/>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483"/>
                                        </p:tgtEl>
                                        <p:attrNameLst>
                                          <p:attrName>style.visibility</p:attrName>
                                        </p:attrNameLst>
                                      </p:cBhvr>
                                      <p:to>
                                        <p:strVal val="visible"/>
                                      </p:to>
                                    </p:set>
                                    <p:anim calcmode="lin" valueType="num">
                                      <p:cBhvr>
                                        <p:cTn id="64" dur="500" fill="hold"/>
                                        <p:tgtEl>
                                          <p:spTgt spid="2483"/>
                                        </p:tgtEl>
                                        <p:attrNameLst>
                                          <p:attrName>ppt_w</p:attrName>
                                        </p:attrNameLst>
                                      </p:cBhvr>
                                      <p:tavLst>
                                        <p:tav tm="0">
                                          <p:val>
                                            <p:fltVal val="0"/>
                                          </p:val>
                                        </p:tav>
                                        <p:tav tm="100000">
                                          <p:val>
                                            <p:strVal val="#ppt_w"/>
                                          </p:val>
                                        </p:tav>
                                      </p:tavLst>
                                    </p:anim>
                                    <p:anim calcmode="lin" valueType="num">
                                      <p:cBhvr>
                                        <p:cTn id="65" dur="500" fill="hold"/>
                                        <p:tgtEl>
                                          <p:spTgt spid="2483"/>
                                        </p:tgtEl>
                                        <p:attrNameLst>
                                          <p:attrName>ppt_h</p:attrName>
                                        </p:attrNameLst>
                                      </p:cBhvr>
                                      <p:tavLst>
                                        <p:tav tm="0">
                                          <p:val>
                                            <p:fltVal val="0"/>
                                          </p:val>
                                        </p:tav>
                                        <p:tav tm="100000">
                                          <p:val>
                                            <p:strVal val="#ppt_h"/>
                                          </p:val>
                                        </p:tav>
                                      </p:tavLst>
                                    </p:anim>
                                    <p:animEffect transition="in" filter="fade">
                                      <p:cBhvr>
                                        <p:cTn id="66" dur="500"/>
                                        <p:tgtEl>
                                          <p:spTgt spid="248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482"/>
                                        </p:tgtEl>
                                        <p:attrNameLst>
                                          <p:attrName>style.visibility</p:attrName>
                                        </p:attrNameLst>
                                      </p:cBhvr>
                                      <p:to>
                                        <p:strVal val="visible"/>
                                      </p:to>
                                    </p:set>
                                    <p:anim calcmode="lin" valueType="num">
                                      <p:cBhvr>
                                        <p:cTn id="69" dur="500" fill="hold"/>
                                        <p:tgtEl>
                                          <p:spTgt spid="2482"/>
                                        </p:tgtEl>
                                        <p:attrNameLst>
                                          <p:attrName>ppt_w</p:attrName>
                                        </p:attrNameLst>
                                      </p:cBhvr>
                                      <p:tavLst>
                                        <p:tav tm="0">
                                          <p:val>
                                            <p:fltVal val="0"/>
                                          </p:val>
                                        </p:tav>
                                        <p:tav tm="100000">
                                          <p:val>
                                            <p:strVal val="#ppt_w"/>
                                          </p:val>
                                        </p:tav>
                                      </p:tavLst>
                                    </p:anim>
                                    <p:anim calcmode="lin" valueType="num">
                                      <p:cBhvr>
                                        <p:cTn id="70" dur="500" fill="hold"/>
                                        <p:tgtEl>
                                          <p:spTgt spid="2482"/>
                                        </p:tgtEl>
                                        <p:attrNameLst>
                                          <p:attrName>ppt_h</p:attrName>
                                        </p:attrNameLst>
                                      </p:cBhvr>
                                      <p:tavLst>
                                        <p:tav tm="0">
                                          <p:val>
                                            <p:fltVal val="0"/>
                                          </p:val>
                                        </p:tav>
                                        <p:tav tm="100000">
                                          <p:val>
                                            <p:strVal val="#ppt_h"/>
                                          </p:val>
                                        </p:tav>
                                      </p:tavLst>
                                    </p:anim>
                                    <p:animEffect transition="in" filter="fade">
                                      <p:cBhvr>
                                        <p:cTn id="71" dur="500"/>
                                        <p:tgtEl>
                                          <p:spTgt spid="2482"/>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484"/>
                                        </p:tgtEl>
                                        <p:attrNameLst>
                                          <p:attrName>style.visibility</p:attrName>
                                        </p:attrNameLst>
                                      </p:cBhvr>
                                      <p:to>
                                        <p:strVal val="visible"/>
                                      </p:to>
                                    </p:set>
                                    <p:anim calcmode="lin" valueType="num">
                                      <p:cBhvr>
                                        <p:cTn id="76" dur="500" fill="hold"/>
                                        <p:tgtEl>
                                          <p:spTgt spid="2484"/>
                                        </p:tgtEl>
                                        <p:attrNameLst>
                                          <p:attrName>ppt_w</p:attrName>
                                        </p:attrNameLst>
                                      </p:cBhvr>
                                      <p:tavLst>
                                        <p:tav tm="0">
                                          <p:val>
                                            <p:fltVal val="0"/>
                                          </p:val>
                                        </p:tav>
                                        <p:tav tm="100000">
                                          <p:val>
                                            <p:strVal val="#ppt_w"/>
                                          </p:val>
                                        </p:tav>
                                      </p:tavLst>
                                    </p:anim>
                                    <p:anim calcmode="lin" valueType="num">
                                      <p:cBhvr>
                                        <p:cTn id="77" dur="500" fill="hold"/>
                                        <p:tgtEl>
                                          <p:spTgt spid="2484"/>
                                        </p:tgtEl>
                                        <p:attrNameLst>
                                          <p:attrName>ppt_h</p:attrName>
                                        </p:attrNameLst>
                                      </p:cBhvr>
                                      <p:tavLst>
                                        <p:tav tm="0">
                                          <p:val>
                                            <p:fltVal val="0"/>
                                          </p:val>
                                        </p:tav>
                                        <p:tav tm="100000">
                                          <p:val>
                                            <p:strVal val="#ppt_h"/>
                                          </p:val>
                                        </p:tav>
                                      </p:tavLst>
                                    </p:anim>
                                    <p:animEffect transition="in" filter="fade">
                                      <p:cBhvr>
                                        <p:cTn id="78" dur="500"/>
                                        <p:tgtEl>
                                          <p:spTgt spid="248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477"/>
                                        </p:tgtEl>
                                        <p:attrNameLst>
                                          <p:attrName>style.visibility</p:attrName>
                                        </p:attrNameLst>
                                      </p:cBhvr>
                                      <p:to>
                                        <p:strVal val="visible"/>
                                      </p:to>
                                    </p:set>
                                    <p:anim calcmode="lin" valueType="num">
                                      <p:cBhvr>
                                        <p:cTn id="81" dur="500" fill="hold"/>
                                        <p:tgtEl>
                                          <p:spTgt spid="2477"/>
                                        </p:tgtEl>
                                        <p:attrNameLst>
                                          <p:attrName>ppt_w</p:attrName>
                                        </p:attrNameLst>
                                      </p:cBhvr>
                                      <p:tavLst>
                                        <p:tav tm="0">
                                          <p:val>
                                            <p:fltVal val="0"/>
                                          </p:val>
                                        </p:tav>
                                        <p:tav tm="100000">
                                          <p:val>
                                            <p:strVal val="#ppt_w"/>
                                          </p:val>
                                        </p:tav>
                                      </p:tavLst>
                                    </p:anim>
                                    <p:anim calcmode="lin" valueType="num">
                                      <p:cBhvr>
                                        <p:cTn id="82" dur="500" fill="hold"/>
                                        <p:tgtEl>
                                          <p:spTgt spid="2477"/>
                                        </p:tgtEl>
                                        <p:attrNameLst>
                                          <p:attrName>ppt_h</p:attrName>
                                        </p:attrNameLst>
                                      </p:cBhvr>
                                      <p:tavLst>
                                        <p:tav tm="0">
                                          <p:val>
                                            <p:fltVal val="0"/>
                                          </p:val>
                                        </p:tav>
                                        <p:tav tm="100000">
                                          <p:val>
                                            <p:strVal val="#ppt_h"/>
                                          </p:val>
                                        </p:tav>
                                      </p:tavLst>
                                    </p:anim>
                                    <p:animEffect transition="in" filter="fade">
                                      <p:cBhvr>
                                        <p:cTn id="83" dur="500"/>
                                        <p:tgtEl>
                                          <p:spTgt spid="247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2475"/>
                                        </p:tgtEl>
                                        <p:attrNameLst>
                                          <p:attrName>style.visibility</p:attrName>
                                        </p:attrNameLst>
                                      </p:cBhvr>
                                      <p:to>
                                        <p:strVal val="visible"/>
                                      </p:to>
                                    </p:set>
                                    <p:anim calcmode="lin" valueType="num">
                                      <p:cBhvr>
                                        <p:cTn id="86" dur="500" fill="hold"/>
                                        <p:tgtEl>
                                          <p:spTgt spid="2475"/>
                                        </p:tgtEl>
                                        <p:attrNameLst>
                                          <p:attrName>ppt_w</p:attrName>
                                        </p:attrNameLst>
                                      </p:cBhvr>
                                      <p:tavLst>
                                        <p:tav tm="0">
                                          <p:val>
                                            <p:fltVal val="0"/>
                                          </p:val>
                                        </p:tav>
                                        <p:tav tm="100000">
                                          <p:val>
                                            <p:strVal val="#ppt_w"/>
                                          </p:val>
                                        </p:tav>
                                      </p:tavLst>
                                    </p:anim>
                                    <p:anim calcmode="lin" valueType="num">
                                      <p:cBhvr>
                                        <p:cTn id="87" dur="500" fill="hold"/>
                                        <p:tgtEl>
                                          <p:spTgt spid="2475"/>
                                        </p:tgtEl>
                                        <p:attrNameLst>
                                          <p:attrName>ppt_h</p:attrName>
                                        </p:attrNameLst>
                                      </p:cBhvr>
                                      <p:tavLst>
                                        <p:tav tm="0">
                                          <p:val>
                                            <p:fltVal val="0"/>
                                          </p:val>
                                        </p:tav>
                                        <p:tav tm="100000">
                                          <p:val>
                                            <p:strVal val="#ppt_h"/>
                                          </p:val>
                                        </p:tav>
                                      </p:tavLst>
                                    </p:anim>
                                    <p:animEffect transition="in" filter="fade">
                                      <p:cBhvr>
                                        <p:cTn id="88" dur="500"/>
                                        <p:tgtEl>
                                          <p:spTgt spid="2475"/>
                                        </p:tgtEl>
                                      </p:cBhvr>
                                    </p:animEffect>
                                  </p:childTnLst>
                                </p:cTn>
                              </p:par>
                              <p:par>
                                <p:cTn id="89" presetID="53" presetClass="entr" presetSubtype="16" fill="hold" nodeType="withEffect">
                                  <p:stCondLst>
                                    <p:cond delay="0"/>
                                  </p:stCondLst>
                                  <p:childTnLst>
                                    <p:set>
                                      <p:cBhvr>
                                        <p:cTn id="90" dur="1" fill="hold">
                                          <p:stCondLst>
                                            <p:cond delay="0"/>
                                          </p:stCondLst>
                                        </p:cTn>
                                        <p:tgtEl>
                                          <p:spTgt spid="2457"/>
                                        </p:tgtEl>
                                        <p:attrNameLst>
                                          <p:attrName>style.visibility</p:attrName>
                                        </p:attrNameLst>
                                      </p:cBhvr>
                                      <p:to>
                                        <p:strVal val="visible"/>
                                      </p:to>
                                    </p:set>
                                    <p:anim calcmode="lin" valueType="num">
                                      <p:cBhvr>
                                        <p:cTn id="91" dur="500" fill="hold"/>
                                        <p:tgtEl>
                                          <p:spTgt spid="2457"/>
                                        </p:tgtEl>
                                        <p:attrNameLst>
                                          <p:attrName>ppt_w</p:attrName>
                                        </p:attrNameLst>
                                      </p:cBhvr>
                                      <p:tavLst>
                                        <p:tav tm="0">
                                          <p:val>
                                            <p:fltVal val="0"/>
                                          </p:val>
                                        </p:tav>
                                        <p:tav tm="100000">
                                          <p:val>
                                            <p:strVal val="#ppt_w"/>
                                          </p:val>
                                        </p:tav>
                                      </p:tavLst>
                                    </p:anim>
                                    <p:anim calcmode="lin" valueType="num">
                                      <p:cBhvr>
                                        <p:cTn id="92" dur="500" fill="hold"/>
                                        <p:tgtEl>
                                          <p:spTgt spid="2457"/>
                                        </p:tgtEl>
                                        <p:attrNameLst>
                                          <p:attrName>ppt_h</p:attrName>
                                        </p:attrNameLst>
                                      </p:cBhvr>
                                      <p:tavLst>
                                        <p:tav tm="0">
                                          <p:val>
                                            <p:fltVal val="0"/>
                                          </p:val>
                                        </p:tav>
                                        <p:tav tm="100000">
                                          <p:val>
                                            <p:strVal val="#ppt_h"/>
                                          </p:val>
                                        </p:tav>
                                      </p:tavLst>
                                    </p:anim>
                                    <p:animEffect transition="in" filter="fade">
                                      <p:cBhvr>
                                        <p:cTn id="93" dur="500"/>
                                        <p:tgtEl>
                                          <p:spTgt spid="2457"/>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2485"/>
                                        </p:tgtEl>
                                        <p:attrNameLst>
                                          <p:attrName>style.visibility</p:attrName>
                                        </p:attrNameLst>
                                      </p:cBhvr>
                                      <p:to>
                                        <p:strVal val="visible"/>
                                      </p:to>
                                    </p:set>
                                    <p:anim calcmode="lin" valueType="num">
                                      <p:cBhvr>
                                        <p:cTn id="98" dur="500" fill="hold"/>
                                        <p:tgtEl>
                                          <p:spTgt spid="2485"/>
                                        </p:tgtEl>
                                        <p:attrNameLst>
                                          <p:attrName>ppt_w</p:attrName>
                                        </p:attrNameLst>
                                      </p:cBhvr>
                                      <p:tavLst>
                                        <p:tav tm="0">
                                          <p:val>
                                            <p:fltVal val="0"/>
                                          </p:val>
                                        </p:tav>
                                        <p:tav tm="100000">
                                          <p:val>
                                            <p:strVal val="#ppt_w"/>
                                          </p:val>
                                        </p:tav>
                                      </p:tavLst>
                                    </p:anim>
                                    <p:anim calcmode="lin" valueType="num">
                                      <p:cBhvr>
                                        <p:cTn id="99" dur="500" fill="hold"/>
                                        <p:tgtEl>
                                          <p:spTgt spid="2485"/>
                                        </p:tgtEl>
                                        <p:attrNameLst>
                                          <p:attrName>ppt_h</p:attrName>
                                        </p:attrNameLst>
                                      </p:cBhvr>
                                      <p:tavLst>
                                        <p:tav tm="0">
                                          <p:val>
                                            <p:fltVal val="0"/>
                                          </p:val>
                                        </p:tav>
                                        <p:tav tm="100000">
                                          <p:val>
                                            <p:strVal val="#ppt_h"/>
                                          </p:val>
                                        </p:tav>
                                      </p:tavLst>
                                    </p:anim>
                                    <p:animEffect transition="in" filter="fade">
                                      <p:cBhvr>
                                        <p:cTn id="100" dur="500"/>
                                        <p:tgtEl>
                                          <p:spTgt spid="2485"/>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2486"/>
                                        </p:tgtEl>
                                        <p:attrNameLst>
                                          <p:attrName>style.visibility</p:attrName>
                                        </p:attrNameLst>
                                      </p:cBhvr>
                                      <p:to>
                                        <p:strVal val="visible"/>
                                      </p:to>
                                    </p:set>
                                    <p:anim calcmode="lin" valueType="num">
                                      <p:cBhvr>
                                        <p:cTn id="103" dur="500" fill="hold"/>
                                        <p:tgtEl>
                                          <p:spTgt spid="2486"/>
                                        </p:tgtEl>
                                        <p:attrNameLst>
                                          <p:attrName>ppt_w</p:attrName>
                                        </p:attrNameLst>
                                      </p:cBhvr>
                                      <p:tavLst>
                                        <p:tav tm="0">
                                          <p:val>
                                            <p:fltVal val="0"/>
                                          </p:val>
                                        </p:tav>
                                        <p:tav tm="100000">
                                          <p:val>
                                            <p:strVal val="#ppt_w"/>
                                          </p:val>
                                        </p:tav>
                                      </p:tavLst>
                                    </p:anim>
                                    <p:anim calcmode="lin" valueType="num">
                                      <p:cBhvr>
                                        <p:cTn id="104" dur="500" fill="hold"/>
                                        <p:tgtEl>
                                          <p:spTgt spid="2486"/>
                                        </p:tgtEl>
                                        <p:attrNameLst>
                                          <p:attrName>ppt_h</p:attrName>
                                        </p:attrNameLst>
                                      </p:cBhvr>
                                      <p:tavLst>
                                        <p:tav tm="0">
                                          <p:val>
                                            <p:fltVal val="0"/>
                                          </p:val>
                                        </p:tav>
                                        <p:tav tm="100000">
                                          <p:val>
                                            <p:strVal val="#ppt_h"/>
                                          </p:val>
                                        </p:tav>
                                      </p:tavLst>
                                    </p:anim>
                                    <p:animEffect transition="in" filter="fade">
                                      <p:cBhvr>
                                        <p:cTn id="105" dur="500"/>
                                        <p:tgtEl>
                                          <p:spTgt spid="2486"/>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2487"/>
                                        </p:tgtEl>
                                        <p:attrNameLst>
                                          <p:attrName>style.visibility</p:attrName>
                                        </p:attrNameLst>
                                      </p:cBhvr>
                                      <p:to>
                                        <p:strVal val="visible"/>
                                      </p:to>
                                    </p:set>
                                    <p:anim calcmode="lin" valueType="num">
                                      <p:cBhvr>
                                        <p:cTn id="108" dur="500" fill="hold"/>
                                        <p:tgtEl>
                                          <p:spTgt spid="2487"/>
                                        </p:tgtEl>
                                        <p:attrNameLst>
                                          <p:attrName>ppt_w</p:attrName>
                                        </p:attrNameLst>
                                      </p:cBhvr>
                                      <p:tavLst>
                                        <p:tav tm="0">
                                          <p:val>
                                            <p:fltVal val="0"/>
                                          </p:val>
                                        </p:tav>
                                        <p:tav tm="100000">
                                          <p:val>
                                            <p:strVal val="#ppt_w"/>
                                          </p:val>
                                        </p:tav>
                                      </p:tavLst>
                                    </p:anim>
                                    <p:anim calcmode="lin" valueType="num">
                                      <p:cBhvr>
                                        <p:cTn id="109" dur="500" fill="hold"/>
                                        <p:tgtEl>
                                          <p:spTgt spid="2487"/>
                                        </p:tgtEl>
                                        <p:attrNameLst>
                                          <p:attrName>ppt_h</p:attrName>
                                        </p:attrNameLst>
                                      </p:cBhvr>
                                      <p:tavLst>
                                        <p:tav tm="0">
                                          <p:val>
                                            <p:fltVal val="0"/>
                                          </p:val>
                                        </p:tav>
                                        <p:tav tm="100000">
                                          <p:val>
                                            <p:strVal val="#ppt_h"/>
                                          </p:val>
                                        </p:tav>
                                      </p:tavLst>
                                    </p:anim>
                                    <p:animEffect transition="in" filter="fade">
                                      <p:cBhvr>
                                        <p:cTn id="110" dur="500"/>
                                        <p:tgtEl>
                                          <p:spTgt spid="2487"/>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2488"/>
                                        </p:tgtEl>
                                        <p:attrNameLst>
                                          <p:attrName>style.visibility</p:attrName>
                                        </p:attrNameLst>
                                      </p:cBhvr>
                                      <p:to>
                                        <p:strVal val="visible"/>
                                      </p:to>
                                    </p:set>
                                    <p:anim calcmode="lin" valueType="num">
                                      <p:cBhvr>
                                        <p:cTn id="113" dur="500" fill="hold"/>
                                        <p:tgtEl>
                                          <p:spTgt spid="2488"/>
                                        </p:tgtEl>
                                        <p:attrNameLst>
                                          <p:attrName>ppt_w</p:attrName>
                                        </p:attrNameLst>
                                      </p:cBhvr>
                                      <p:tavLst>
                                        <p:tav tm="0">
                                          <p:val>
                                            <p:fltVal val="0"/>
                                          </p:val>
                                        </p:tav>
                                        <p:tav tm="100000">
                                          <p:val>
                                            <p:strVal val="#ppt_w"/>
                                          </p:val>
                                        </p:tav>
                                      </p:tavLst>
                                    </p:anim>
                                    <p:anim calcmode="lin" valueType="num">
                                      <p:cBhvr>
                                        <p:cTn id="114" dur="500" fill="hold"/>
                                        <p:tgtEl>
                                          <p:spTgt spid="2488"/>
                                        </p:tgtEl>
                                        <p:attrNameLst>
                                          <p:attrName>ppt_h</p:attrName>
                                        </p:attrNameLst>
                                      </p:cBhvr>
                                      <p:tavLst>
                                        <p:tav tm="0">
                                          <p:val>
                                            <p:fltVal val="0"/>
                                          </p:val>
                                        </p:tav>
                                        <p:tav tm="100000">
                                          <p:val>
                                            <p:strVal val="#ppt_h"/>
                                          </p:val>
                                        </p:tav>
                                      </p:tavLst>
                                    </p:anim>
                                    <p:animEffect transition="in" filter="fade">
                                      <p:cBhvr>
                                        <p:cTn id="115" dur="500"/>
                                        <p:tgtEl>
                                          <p:spTgt spid="2488"/>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2489"/>
                                        </p:tgtEl>
                                        <p:attrNameLst>
                                          <p:attrName>style.visibility</p:attrName>
                                        </p:attrNameLst>
                                      </p:cBhvr>
                                      <p:to>
                                        <p:strVal val="visible"/>
                                      </p:to>
                                    </p:set>
                                    <p:anim calcmode="lin" valueType="num">
                                      <p:cBhvr>
                                        <p:cTn id="118" dur="500" fill="hold"/>
                                        <p:tgtEl>
                                          <p:spTgt spid="2489"/>
                                        </p:tgtEl>
                                        <p:attrNameLst>
                                          <p:attrName>ppt_w</p:attrName>
                                        </p:attrNameLst>
                                      </p:cBhvr>
                                      <p:tavLst>
                                        <p:tav tm="0">
                                          <p:val>
                                            <p:fltVal val="0"/>
                                          </p:val>
                                        </p:tav>
                                        <p:tav tm="100000">
                                          <p:val>
                                            <p:strVal val="#ppt_w"/>
                                          </p:val>
                                        </p:tav>
                                      </p:tavLst>
                                    </p:anim>
                                    <p:anim calcmode="lin" valueType="num">
                                      <p:cBhvr>
                                        <p:cTn id="119" dur="500" fill="hold"/>
                                        <p:tgtEl>
                                          <p:spTgt spid="2489"/>
                                        </p:tgtEl>
                                        <p:attrNameLst>
                                          <p:attrName>ppt_h</p:attrName>
                                        </p:attrNameLst>
                                      </p:cBhvr>
                                      <p:tavLst>
                                        <p:tav tm="0">
                                          <p:val>
                                            <p:fltVal val="0"/>
                                          </p:val>
                                        </p:tav>
                                        <p:tav tm="100000">
                                          <p:val>
                                            <p:strVal val="#ppt_h"/>
                                          </p:val>
                                        </p:tav>
                                      </p:tavLst>
                                    </p:anim>
                                    <p:animEffect transition="in" filter="fade">
                                      <p:cBhvr>
                                        <p:cTn id="120" dur="500"/>
                                        <p:tgtEl>
                                          <p:spTgt spid="2489"/>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2494"/>
                                        </p:tgtEl>
                                        <p:attrNameLst>
                                          <p:attrName>style.visibility</p:attrName>
                                        </p:attrNameLst>
                                      </p:cBhvr>
                                      <p:to>
                                        <p:strVal val="visible"/>
                                      </p:to>
                                    </p:set>
                                    <p:anim calcmode="lin" valueType="num">
                                      <p:cBhvr>
                                        <p:cTn id="123" dur="500" fill="hold"/>
                                        <p:tgtEl>
                                          <p:spTgt spid="2494"/>
                                        </p:tgtEl>
                                        <p:attrNameLst>
                                          <p:attrName>ppt_w</p:attrName>
                                        </p:attrNameLst>
                                      </p:cBhvr>
                                      <p:tavLst>
                                        <p:tav tm="0">
                                          <p:val>
                                            <p:fltVal val="0"/>
                                          </p:val>
                                        </p:tav>
                                        <p:tav tm="100000">
                                          <p:val>
                                            <p:strVal val="#ppt_w"/>
                                          </p:val>
                                        </p:tav>
                                      </p:tavLst>
                                    </p:anim>
                                    <p:anim calcmode="lin" valueType="num">
                                      <p:cBhvr>
                                        <p:cTn id="124" dur="500" fill="hold"/>
                                        <p:tgtEl>
                                          <p:spTgt spid="2494"/>
                                        </p:tgtEl>
                                        <p:attrNameLst>
                                          <p:attrName>ppt_h</p:attrName>
                                        </p:attrNameLst>
                                      </p:cBhvr>
                                      <p:tavLst>
                                        <p:tav tm="0">
                                          <p:val>
                                            <p:fltVal val="0"/>
                                          </p:val>
                                        </p:tav>
                                        <p:tav tm="100000">
                                          <p:val>
                                            <p:strVal val="#ppt_h"/>
                                          </p:val>
                                        </p:tav>
                                      </p:tavLst>
                                    </p:anim>
                                    <p:animEffect transition="in" filter="fade">
                                      <p:cBhvr>
                                        <p:cTn id="125" dur="500"/>
                                        <p:tgtEl>
                                          <p:spTgt spid="2494"/>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2493"/>
                                        </p:tgtEl>
                                        <p:attrNameLst>
                                          <p:attrName>style.visibility</p:attrName>
                                        </p:attrNameLst>
                                      </p:cBhvr>
                                      <p:to>
                                        <p:strVal val="visible"/>
                                      </p:to>
                                    </p:set>
                                    <p:anim calcmode="lin" valueType="num">
                                      <p:cBhvr>
                                        <p:cTn id="128" dur="500" fill="hold"/>
                                        <p:tgtEl>
                                          <p:spTgt spid="2493"/>
                                        </p:tgtEl>
                                        <p:attrNameLst>
                                          <p:attrName>ppt_w</p:attrName>
                                        </p:attrNameLst>
                                      </p:cBhvr>
                                      <p:tavLst>
                                        <p:tav tm="0">
                                          <p:val>
                                            <p:fltVal val="0"/>
                                          </p:val>
                                        </p:tav>
                                        <p:tav tm="100000">
                                          <p:val>
                                            <p:strVal val="#ppt_w"/>
                                          </p:val>
                                        </p:tav>
                                      </p:tavLst>
                                    </p:anim>
                                    <p:anim calcmode="lin" valueType="num">
                                      <p:cBhvr>
                                        <p:cTn id="129" dur="500" fill="hold"/>
                                        <p:tgtEl>
                                          <p:spTgt spid="2493"/>
                                        </p:tgtEl>
                                        <p:attrNameLst>
                                          <p:attrName>ppt_h</p:attrName>
                                        </p:attrNameLst>
                                      </p:cBhvr>
                                      <p:tavLst>
                                        <p:tav tm="0">
                                          <p:val>
                                            <p:fltVal val="0"/>
                                          </p:val>
                                        </p:tav>
                                        <p:tav tm="100000">
                                          <p:val>
                                            <p:strVal val="#ppt_h"/>
                                          </p:val>
                                        </p:tav>
                                      </p:tavLst>
                                    </p:anim>
                                    <p:animEffect transition="in" filter="fade">
                                      <p:cBhvr>
                                        <p:cTn id="130" dur="500"/>
                                        <p:tgtEl>
                                          <p:spTgt spid="2493"/>
                                        </p:tgtEl>
                                      </p:cBhvr>
                                    </p:animEffect>
                                  </p:childTnLst>
                                </p:cTn>
                              </p:par>
                              <p:par>
                                <p:cTn id="131" presetID="53" presetClass="entr" presetSubtype="16" fill="hold" nodeType="withEffect">
                                  <p:stCondLst>
                                    <p:cond delay="0"/>
                                  </p:stCondLst>
                                  <p:childTnLst>
                                    <p:set>
                                      <p:cBhvr>
                                        <p:cTn id="132" dur="1" fill="hold">
                                          <p:stCondLst>
                                            <p:cond delay="0"/>
                                          </p:stCondLst>
                                        </p:cTn>
                                        <p:tgtEl>
                                          <p:spTgt spid="2465"/>
                                        </p:tgtEl>
                                        <p:attrNameLst>
                                          <p:attrName>style.visibility</p:attrName>
                                        </p:attrNameLst>
                                      </p:cBhvr>
                                      <p:to>
                                        <p:strVal val="visible"/>
                                      </p:to>
                                    </p:set>
                                    <p:anim calcmode="lin" valueType="num">
                                      <p:cBhvr>
                                        <p:cTn id="133" dur="500" fill="hold"/>
                                        <p:tgtEl>
                                          <p:spTgt spid="2465"/>
                                        </p:tgtEl>
                                        <p:attrNameLst>
                                          <p:attrName>ppt_w</p:attrName>
                                        </p:attrNameLst>
                                      </p:cBhvr>
                                      <p:tavLst>
                                        <p:tav tm="0">
                                          <p:val>
                                            <p:fltVal val="0"/>
                                          </p:val>
                                        </p:tav>
                                        <p:tav tm="100000">
                                          <p:val>
                                            <p:strVal val="#ppt_w"/>
                                          </p:val>
                                        </p:tav>
                                      </p:tavLst>
                                    </p:anim>
                                    <p:anim calcmode="lin" valueType="num">
                                      <p:cBhvr>
                                        <p:cTn id="134" dur="500" fill="hold"/>
                                        <p:tgtEl>
                                          <p:spTgt spid="2465"/>
                                        </p:tgtEl>
                                        <p:attrNameLst>
                                          <p:attrName>ppt_h</p:attrName>
                                        </p:attrNameLst>
                                      </p:cBhvr>
                                      <p:tavLst>
                                        <p:tav tm="0">
                                          <p:val>
                                            <p:fltVal val="0"/>
                                          </p:val>
                                        </p:tav>
                                        <p:tav tm="100000">
                                          <p:val>
                                            <p:strVal val="#ppt_h"/>
                                          </p:val>
                                        </p:tav>
                                      </p:tavLst>
                                    </p:anim>
                                    <p:animEffect transition="in" filter="fade">
                                      <p:cBhvr>
                                        <p:cTn id="135" dur="500"/>
                                        <p:tgtEl>
                                          <p:spTgt spid="2465"/>
                                        </p:tgtEl>
                                      </p:cBhvr>
                                    </p:animEffect>
                                  </p:childTnLst>
                                </p:cTn>
                              </p:par>
                            </p:childTnLst>
                          </p:cTn>
                        </p:par>
                        <p:par>
                          <p:cTn id="136" fill="hold">
                            <p:stCondLst>
                              <p:cond delay="500"/>
                            </p:stCondLst>
                            <p:childTnLst>
                              <p:par>
                                <p:cTn id="137" presetID="10" presetClass="entr" presetSubtype="0" fill="hold" nodeType="afterEffect">
                                  <p:stCondLst>
                                    <p:cond delay="0"/>
                                  </p:stCondLst>
                                  <p:childTnLst>
                                    <p:set>
                                      <p:cBhvr>
                                        <p:cTn id="138" dur="1" fill="hold">
                                          <p:stCondLst>
                                            <p:cond delay="0"/>
                                          </p:stCondLst>
                                        </p:cTn>
                                        <p:tgtEl>
                                          <p:spTgt spid="2491"/>
                                        </p:tgtEl>
                                        <p:attrNameLst>
                                          <p:attrName>style.visibility</p:attrName>
                                        </p:attrNameLst>
                                      </p:cBhvr>
                                      <p:to>
                                        <p:strVal val="visible"/>
                                      </p:to>
                                    </p:set>
                                    <p:animEffect transition="in" filter="fade">
                                      <p:cBhvr>
                                        <p:cTn id="139" dur="500"/>
                                        <p:tgtEl>
                                          <p:spTgt spid="2491"/>
                                        </p:tgtEl>
                                      </p:cBhvr>
                                    </p:animEffect>
                                  </p:childTnLst>
                                </p:cTn>
                              </p:par>
                              <p:par>
                                <p:cTn id="140" presetID="10" presetClass="entr" presetSubtype="0" fill="hold" nodeType="withEffect">
                                  <p:stCondLst>
                                    <p:cond delay="0"/>
                                  </p:stCondLst>
                                  <p:childTnLst>
                                    <p:set>
                                      <p:cBhvr>
                                        <p:cTn id="141" dur="1" fill="hold">
                                          <p:stCondLst>
                                            <p:cond delay="0"/>
                                          </p:stCondLst>
                                        </p:cTn>
                                        <p:tgtEl>
                                          <p:spTgt spid="2490"/>
                                        </p:tgtEl>
                                        <p:attrNameLst>
                                          <p:attrName>style.visibility</p:attrName>
                                        </p:attrNameLst>
                                      </p:cBhvr>
                                      <p:to>
                                        <p:strVal val="visible"/>
                                      </p:to>
                                    </p:set>
                                    <p:animEffect transition="in" filter="fade">
                                      <p:cBhvr>
                                        <p:cTn id="142" dur="500"/>
                                        <p:tgtEl>
                                          <p:spTgt spid="2490"/>
                                        </p:tgtEl>
                                      </p:cBhvr>
                                    </p:animEffect>
                                  </p:childTnLst>
                                </p:cTn>
                              </p:par>
                            </p:childTnLst>
                          </p:cTn>
                        </p:par>
                        <p:par>
                          <p:cTn id="143" fill="hold">
                            <p:stCondLst>
                              <p:cond delay="1000"/>
                            </p:stCondLst>
                            <p:childTnLst>
                              <p:par>
                                <p:cTn id="144" presetID="8" presetClass="emph" presetSubtype="0" repeatCount="indefinite" fill="hold" nodeType="afterEffect">
                                  <p:stCondLst>
                                    <p:cond delay="200"/>
                                  </p:stCondLst>
                                  <p:childTnLst>
                                    <p:animRot by="-21600000">
                                      <p:cBhvr>
                                        <p:cTn id="145" dur="5000" fill="hold"/>
                                        <p:tgtEl>
                                          <p:spTgt spid="249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 grpId="0" animBg="1"/>
      <p:bldP spid="2469" grpId="0" animBg="1"/>
      <p:bldP spid="2472" grpId="0" animBg="1"/>
      <p:bldP spid="2473" grpId="0" animBg="1"/>
      <p:bldP spid="2474" grpId="0" animBg="1"/>
      <p:bldP spid="2475" grpId="0" animBg="1"/>
      <p:bldP spid="2477" grpId="0" animBg="1"/>
      <p:bldP spid="2478" grpId="0" animBg="1"/>
      <p:bldP spid="2479" grpId="0" animBg="1"/>
      <p:bldP spid="2480" grpId="0" animBg="1"/>
      <p:bldP spid="2481" grpId="0" animBg="1"/>
      <p:bldP spid="2482" grpId="0" animBg="1"/>
      <p:bldP spid="2483" grpId="0" animBg="1"/>
      <p:bldP spid="2484" grpId="0" animBg="1"/>
      <p:bldP spid="2485" grpId="0" animBg="1"/>
      <p:bldP spid="2486" grpId="0" animBg="1"/>
      <p:bldP spid="2487" grpId="0" animBg="1"/>
      <p:bldP spid="2488" grpId="0" animBg="1"/>
      <p:bldP spid="2489" grpId="0" animBg="1"/>
      <p:bldP spid="2493" grpId="0" animBg="1"/>
      <p:bldP spid="249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Reviewers: Guided Introduction</a:t>
            </a:r>
            <a:endParaRPr lang="en-GB" dirty="0"/>
          </a:p>
        </p:txBody>
      </p:sp>
      <p:sp>
        <p:nvSpPr>
          <p:cNvPr id="3" name="Content Placeholder 2"/>
          <p:cNvSpPr>
            <a:spLocks noGrp="1"/>
          </p:cNvSpPr>
          <p:nvPr>
            <p:ph idx="1"/>
          </p:nvPr>
        </p:nvSpPr>
        <p:spPr/>
        <p:txBody>
          <a:bodyPr>
            <a:normAutofit/>
          </a:bodyPr>
          <a:lstStyle/>
          <a:p>
            <a:pPr marL="0" indent="0" algn="just">
              <a:buNone/>
            </a:pPr>
            <a:r>
              <a:rPr lang="en-GB" sz="2000" dirty="0"/>
              <a:t>At the project’s second periodic review in April 2013 the Reviewers proposed that, to obtain an enriched appreciation of the system, they might have access to the infrastructure during the two week period prior to the 3</a:t>
            </a:r>
            <a:r>
              <a:rPr lang="en-GB" sz="2000" baseline="30000" dirty="0"/>
              <a:t>rd</a:t>
            </a:r>
            <a:r>
              <a:rPr lang="en-GB" sz="2000" dirty="0"/>
              <a:t> Periodic Review. This has been arranged, and VPH-Share accounts have been enabled for each </a:t>
            </a:r>
            <a:r>
              <a:rPr lang="en-GB" sz="2000" dirty="0" smtClean="0"/>
              <a:t>reviewer.</a:t>
            </a:r>
          </a:p>
          <a:p>
            <a:pPr marL="0" indent="0" algn="just">
              <a:buNone/>
            </a:pPr>
            <a:endParaRPr lang="en-GB" sz="2000" dirty="0"/>
          </a:p>
          <a:p>
            <a:pPr marL="0" indent="0" algn="just">
              <a:buNone/>
            </a:pPr>
            <a:r>
              <a:rPr lang="en-GB" sz="2000" dirty="0" smtClean="0"/>
              <a:t>VPH</a:t>
            </a:r>
            <a:r>
              <a:rPr lang="en-GB" sz="2000" dirty="0"/>
              <a:t>-Share, although carefully designed, is none-the-less a complex infrastructure and, as with all such systems, the full benefits emerge after a degree of </a:t>
            </a:r>
            <a:r>
              <a:rPr lang="en-GB" sz="2000" dirty="0" smtClean="0"/>
              <a:t>familiarisation.</a:t>
            </a:r>
          </a:p>
          <a:p>
            <a:pPr marL="0" indent="0" algn="just">
              <a:buNone/>
            </a:pPr>
            <a:endParaRPr lang="en-GB" sz="2000" dirty="0"/>
          </a:p>
          <a:p>
            <a:pPr marL="0" indent="0" algn="just">
              <a:buNone/>
            </a:pPr>
            <a:r>
              <a:rPr lang="en-GB" sz="2000" dirty="0" smtClean="0"/>
              <a:t>To </a:t>
            </a:r>
            <a:r>
              <a:rPr lang="en-GB" sz="2000" dirty="0"/>
              <a:t>help with this learning process we have prepared a set of illustrated guidance slide-sets that show users how to begin using the system and carry out three common activities. </a:t>
            </a:r>
          </a:p>
        </p:txBody>
      </p:sp>
    </p:spTree>
    <p:extLst>
      <p:ext uri="{BB962C8B-B14F-4D97-AF65-F5344CB8AC3E}">
        <p14:creationId xmlns:p14="http://schemas.microsoft.com/office/powerpoint/2010/main" val="31188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the busy reviewer</a:t>
            </a:r>
            <a:endParaRPr lang="en-GB" dirty="0"/>
          </a:p>
        </p:txBody>
      </p:sp>
      <p:sp>
        <p:nvSpPr>
          <p:cNvPr id="3" name="Content Placeholder 2"/>
          <p:cNvSpPr>
            <a:spLocks noGrp="1"/>
          </p:cNvSpPr>
          <p:nvPr>
            <p:ph idx="1"/>
          </p:nvPr>
        </p:nvSpPr>
        <p:spPr/>
        <p:txBody>
          <a:bodyPr>
            <a:normAutofit/>
          </a:bodyPr>
          <a:lstStyle/>
          <a:p>
            <a:pPr marL="0" indent="0">
              <a:buNone/>
            </a:pPr>
            <a:r>
              <a:rPr lang="en-GB" sz="2000" dirty="0"/>
              <a:t>In all cases you’ll need to see through the Login process. The three activities are then described in separate tutorials, and each requires around 40 minutes to complete. If time doesn’t permit this degree of engagement, it may be that an agreement between Reviewers to split the three tasks amongst you may be a possible </a:t>
            </a:r>
            <a:r>
              <a:rPr lang="en-GB" sz="2000" dirty="0" smtClean="0"/>
              <a:t>solution.</a:t>
            </a:r>
          </a:p>
          <a:p>
            <a:pPr marL="0" indent="0">
              <a:buNone/>
            </a:pPr>
            <a:endParaRPr lang="en-GB" sz="2000" dirty="0"/>
          </a:p>
          <a:p>
            <a:pPr marL="0" indent="0">
              <a:buNone/>
            </a:pPr>
            <a:r>
              <a:rPr lang="en-GB" sz="2000" dirty="0" smtClean="0"/>
              <a:t>If </a:t>
            </a:r>
            <a:r>
              <a:rPr lang="en-GB" sz="2000" dirty="0"/>
              <a:t>this is palatable, the data-centred activities are probably the least challenging (perhaps 4/10), with the </a:t>
            </a:r>
            <a:r>
              <a:rPr lang="en-GB" sz="2000" dirty="0" smtClean="0"/>
              <a:t>application and workflow development activities being the most challenging (perhaps 7/10)</a:t>
            </a:r>
          </a:p>
          <a:p>
            <a:pPr marL="0" indent="0">
              <a:buNone/>
            </a:pPr>
            <a:endParaRPr lang="en-GB" sz="2000" dirty="0"/>
          </a:p>
          <a:p>
            <a:pPr marL="0" indent="0">
              <a:buNone/>
            </a:pPr>
            <a:r>
              <a:rPr lang="en-GB" sz="2000" dirty="0"/>
              <a:t>If you’re particularly time-challenged, but would still like to try the system, the Data activity includes as its final step a search exercise to identify semantically-tagged data; this will give a flavour of the system without requiring a large investment of time.</a:t>
            </a:r>
          </a:p>
        </p:txBody>
      </p:sp>
    </p:spTree>
    <p:extLst>
      <p:ext uri="{BB962C8B-B14F-4D97-AF65-F5344CB8AC3E}">
        <p14:creationId xmlns:p14="http://schemas.microsoft.com/office/powerpoint/2010/main" val="261631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Workflow Orchestration</a:t>
            </a:r>
            <a:endParaRPr lang="en-GB" dirty="0"/>
          </a:p>
        </p:txBody>
      </p:sp>
      <p:sp>
        <p:nvSpPr>
          <p:cNvPr id="3" name="Subtitle 2"/>
          <p:cNvSpPr>
            <a:spLocks noGrp="1"/>
          </p:cNvSpPr>
          <p:nvPr>
            <p:ph type="subTitle" idx="1"/>
          </p:nvPr>
        </p:nvSpPr>
        <p:spPr/>
        <p:txBody>
          <a:bodyPr/>
          <a:lstStyle/>
          <a:p>
            <a:r>
              <a:rPr lang="en-GB" dirty="0" smtClean="0"/>
              <a:t>Workflow </a:t>
            </a:r>
            <a:r>
              <a:rPr lang="en-GB" dirty="0"/>
              <a:t>D</a:t>
            </a:r>
            <a:r>
              <a:rPr lang="en-GB" dirty="0" smtClean="0"/>
              <a:t>evelopment and Execution</a:t>
            </a:r>
            <a:endParaRPr lang="en-GB" dirty="0"/>
          </a:p>
        </p:txBody>
      </p:sp>
    </p:spTree>
    <p:extLst>
      <p:ext uri="{BB962C8B-B14F-4D97-AF65-F5344CB8AC3E}">
        <p14:creationId xmlns:p14="http://schemas.microsoft.com/office/powerpoint/2010/main" val="101669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8E44AD"/>
                </a:solidFill>
              </a:rPr>
              <a:t>Summary</a:t>
            </a:r>
            <a:endParaRPr lang="en-GB" dirty="0">
              <a:solidFill>
                <a:srgbClr val="8E44AD"/>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GB" sz="2000" dirty="0"/>
              <a:t>The ultimate goal of many VPH-Share users is to employ the Infrastructure to develop complete workflows capable of accepting patient data as inputs and presenting clinically-relevant diagnostic or treatment information as outputs. These workflows are typically assembled from pre-existing Applications that are chained together to interact and provide clinical </a:t>
            </a:r>
            <a:r>
              <a:rPr lang="en-GB" sz="2000" dirty="0" smtClean="0"/>
              <a:t>solutions. This </a:t>
            </a:r>
            <a:r>
              <a:rPr lang="en-GB" sz="2000" b="1" i="1" dirty="0"/>
              <a:t>Workflow</a:t>
            </a:r>
            <a:r>
              <a:rPr lang="en-GB" sz="2000" dirty="0"/>
              <a:t> guide covers the creation of such a workflow:</a:t>
            </a:r>
          </a:p>
          <a:p>
            <a:pPr lvl="0"/>
            <a:r>
              <a:rPr lang="en-GB" sz="2000" dirty="0"/>
              <a:t>We start with an incomplete workflow that will be finished by the addition of missing facilities</a:t>
            </a:r>
          </a:p>
          <a:p>
            <a:pPr lvl="0"/>
            <a:r>
              <a:rPr lang="en-GB" sz="2000" dirty="0"/>
              <a:t>The incomplete workflow is opened in the online workflow editor ‘</a:t>
            </a:r>
            <a:r>
              <a:rPr lang="en-GB" sz="2000" dirty="0" err="1"/>
              <a:t>Taverna</a:t>
            </a:r>
            <a:r>
              <a:rPr lang="en-GB" sz="2000" dirty="0"/>
              <a:t> Online’, which gives a diagrammatic view of the existing components and their interconnections</a:t>
            </a:r>
          </a:p>
          <a:p>
            <a:pPr lvl="0"/>
            <a:r>
              <a:rPr lang="en-GB" sz="2000" dirty="0"/>
              <a:t>A new service is added, its parameters are entered, and it is connected into the existing workflow</a:t>
            </a:r>
          </a:p>
          <a:p>
            <a:pPr lvl="0"/>
            <a:r>
              <a:rPr lang="en-GB" sz="2000" dirty="0"/>
              <a:t>The resulting workflow is saved with a new name</a:t>
            </a:r>
          </a:p>
          <a:p>
            <a:pPr lvl="0"/>
            <a:r>
              <a:rPr lang="en-GB" sz="2000" dirty="0"/>
              <a:t>We execute the new workflow, providing details of the required source data</a:t>
            </a:r>
          </a:p>
          <a:p>
            <a:pPr lvl="0"/>
            <a:r>
              <a:rPr lang="en-GB" sz="2000" dirty="0"/>
              <a:t>We inspect various details of the running workflow ‘instance’</a:t>
            </a:r>
          </a:p>
          <a:p>
            <a:r>
              <a:rPr lang="en-GB" sz="2000" dirty="0"/>
              <a:t>Finally we share the completed and tested workflow with other users </a:t>
            </a:r>
          </a:p>
        </p:txBody>
      </p:sp>
    </p:spTree>
    <p:extLst>
      <p:ext uri="{BB962C8B-B14F-4D97-AF65-F5344CB8AC3E}">
        <p14:creationId xmlns:p14="http://schemas.microsoft.com/office/powerpoint/2010/main" val="337887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8E44AD"/>
                </a:solidFill>
              </a:rPr>
              <a:t>Workflow Execution</a:t>
            </a:r>
            <a:endParaRPr lang="en-GB" dirty="0">
              <a:solidFill>
                <a:srgbClr val="8E44AD"/>
              </a:solidFill>
            </a:endParaRPr>
          </a:p>
        </p:txBody>
      </p:sp>
      <p:grpSp>
        <p:nvGrpSpPr>
          <p:cNvPr id="8" name="Group 7"/>
          <p:cNvGrpSpPr/>
          <p:nvPr/>
        </p:nvGrpSpPr>
        <p:grpSpPr>
          <a:xfrm>
            <a:off x="634502" y="1600200"/>
            <a:ext cx="3708898" cy="1066800"/>
            <a:chOff x="634502" y="1524000"/>
            <a:chExt cx="3708898" cy="1066800"/>
          </a:xfrm>
        </p:grpSpPr>
        <p:sp>
          <p:nvSpPr>
            <p:cNvPr id="3" name="TextBox 2"/>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01</a:t>
              </a:r>
              <a:endParaRPr lang="en-GB" sz="4000" dirty="0">
                <a:solidFill>
                  <a:srgbClr val="8E44AD"/>
                </a:solidFill>
                <a:latin typeface="Open Sans"/>
                <a:cs typeface="Open Sans"/>
              </a:endParaRPr>
            </a:p>
          </p:txBody>
        </p:sp>
        <p:sp>
          <p:nvSpPr>
            <p:cNvPr id="4" name="TextBox 3"/>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Search &amp; Discovery</a:t>
              </a:r>
              <a:endParaRPr lang="en-GB" sz="2000" dirty="0">
                <a:solidFill>
                  <a:srgbClr val="8E44AD"/>
                </a:solidFill>
                <a:latin typeface="Open Sans"/>
                <a:cs typeface="Open Sans"/>
              </a:endParaRPr>
            </a:p>
          </p:txBody>
        </p:sp>
        <p:cxnSp>
          <p:nvCxnSpPr>
            <p:cNvPr id="6" name="Straight Connector 5"/>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634502" y="2971800"/>
            <a:ext cx="3708898" cy="1066800"/>
            <a:chOff x="634502" y="1524000"/>
            <a:chExt cx="3708898" cy="1066800"/>
          </a:xfrm>
        </p:grpSpPr>
        <p:sp>
          <p:nvSpPr>
            <p:cNvPr id="10" name="TextBox 9"/>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02</a:t>
              </a:r>
              <a:endParaRPr lang="en-GB" sz="4000" dirty="0">
                <a:solidFill>
                  <a:srgbClr val="8E44AD"/>
                </a:solidFill>
                <a:latin typeface="Open Sans"/>
                <a:cs typeface="Open Sans"/>
              </a:endParaRPr>
            </a:p>
          </p:txBody>
        </p:sp>
        <p:sp>
          <p:nvSpPr>
            <p:cNvPr id="11" name="TextBox 10"/>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Workflow Development</a:t>
              </a:r>
              <a:endParaRPr lang="en-GB" sz="2000" dirty="0">
                <a:solidFill>
                  <a:srgbClr val="8E44AD"/>
                </a:solidFill>
                <a:latin typeface="Open Sans"/>
                <a:cs typeface="Open Sans"/>
              </a:endParaRPr>
            </a:p>
          </p:txBody>
        </p:sp>
        <p:cxnSp>
          <p:nvCxnSpPr>
            <p:cNvPr id="12" name="Straight Connector 11"/>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34502" y="4343400"/>
            <a:ext cx="3708898" cy="1066800"/>
            <a:chOff x="634502" y="1524000"/>
            <a:chExt cx="3708898" cy="1066800"/>
          </a:xfrm>
        </p:grpSpPr>
        <p:sp>
          <p:nvSpPr>
            <p:cNvPr id="14" name="TextBox 13"/>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03</a:t>
              </a:r>
              <a:endParaRPr lang="en-GB" sz="4000" dirty="0">
                <a:solidFill>
                  <a:srgbClr val="8E44AD"/>
                </a:solidFill>
                <a:latin typeface="Open Sans"/>
                <a:cs typeface="Open Sans"/>
              </a:endParaRPr>
            </a:p>
          </p:txBody>
        </p:sp>
        <p:sp>
          <p:nvSpPr>
            <p:cNvPr id="15" name="TextBox 14"/>
            <p:cNvSpPr txBox="1"/>
            <p:nvPr/>
          </p:nvSpPr>
          <p:spPr>
            <a:xfrm>
              <a:off x="1451237" y="1524000"/>
              <a:ext cx="2892163" cy="1066800"/>
            </a:xfrm>
            <a:prstGeom prst="rect">
              <a:avLst/>
            </a:prstGeom>
            <a:noFill/>
          </p:spPr>
          <p:txBody>
            <a:bodyPr wrap="square" tIns="90000" rtlCol="0">
              <a:noAutofit/>
            </a:bodyPr>
            <a:lstStyle/>
            <a:p>
              <a:r>
                <a:rPr lang="en-GB" sz="2000" dirty="0" err="1" smtClean="0">
                  <a:solidFill>
                    <a:srgbClr val="8E44AD"/>
                  </a:solidFill>
                  <a:latin typeface="Open Sans"/>
                  <a:cs typeface="Open Sans"/>
                </a:rPr>
                <a:t>Taverna</a:t>
              </a:r>
              <a:r>
                <a:rPr lang="en-GB" sz="2000" dirty="0" smtClean="0">
                  <a:solidFill>
                    <a:srgbClr val="8E44AD"/>
                  </a:solidFill>
                  <a:latin typeface="Open Sans"/>
                  <a:cs typeface="Open Sans"/>
                </a:rPr>
                <a:t> Online</a:t>
              </a:r>
              <a:endParaRPr lang="en-GB" sz="2000" dirty="0">
                <a:solidFill>
                  <a:srgbClr val="8E44AD"/>
                </a:solidFill>
                <a:latin typeface="Open Sans"/>
                <a:cs typeface="Open Sans"/>
              </a:endParaRPr>
            </a:p>
          </p:txBody>
        </p:sp>
        <p:cxnSp>
          <p:nvCxnSpPr>
            <p:cNvPr id="16" name="Straight Connector 15"/>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4901702" y="1600200"/>
            <a:ext cx="3708898" cy="1066800"/>
            <a:chOff x="634502" y="1524000"/>
            <a:chExt cx="3708898" cy="1066800"/>
          </a:xfrm>
        </p:grpSpPr>
        <p:sp>
          <p:nvSpPr>
            <p:cNvPr id="28" name="TextBox 27"/>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04</a:t>
              </a:r>
              <a:endParaRPr lang="en-GB" sz="4000" dirty="0">
                <a:solidFill>
                  <a:srgbClr val="8E44AD"/>
                </a:solidFill>
                <a:latin typeface="Open Sans"/>
                <a:cs typeface="Open Sans"/>
              </a:endParaRPr>
            </a:p>
          </p:txBody>
        </p:sp>
        <p:sp>
          <p:nvSpPr>
            <p:cNvPr id="29" name="TextBox 28"/>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Workflow Execution</a:t>
              </a:r>
              <a:endParaRPr lang="en-GB" sz="2000" dirty="0">
                <a:solidFill>
                  <a:srgbClr val="8E44AD"/>
                </a:solidFill>
                <a:latin typeface="Open Sans"/>
                <a:cs typeface="Open Sans"/>
              </a:endParaRPr>
            </a:p>
          </p:txBody>
        </p:sp>
        <p:cxnSp>
          <p:nvCxnSpPr>
            <p:cNvPr id="30" name="Straight Connector 29"/>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01702" y="2971800"/>
            <a:ext cx="3708898" cy="1066800"/>
            <a:chOff x="634502" y="1524000"/>
            <a:chExt cx="3708898" cy="1066800"/>
          </a:xfrm>
        </p:grpSpPr>
        <p:sp>
          <p:nvSpPr>
            <p:cNvPr id="25" name="TextBox 2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8E44AD"/>
                  </a:solidFill>
                  <a:latin typeface="Open Sans"/>
                  <a:cs typeface="Open Sans"/>
                </a:rPr>
                <a:t>05</a:t>
              </a:r>
              <a:endParaRPr lang="en-GB" sz="4000" dirty="0">
                <a:solidFill>
                  <a:srgbClr val="8E44AD"/>
                </a:solidFill>
                <a:latin typeface="Open Sans"/>
                <a:cs typeface="Open Sans"/>
              </a:endParaRPr>
            </a:p>
          </p:txBody>
        </p:sp>
        <p:sp>
          <p:nvSpPr>
            <p:cNvPr id="26" name="TextBox 2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8E44AD"/>
                  </a:solidFill>
                  <a:latin typeface="Open Sans"/>
                  <a:cs typeface="Open Sans"/>
                </a:rPr>
                <a:t>Sharing &amp; Permissions</a:t>
              </a:r>
              <a:endParaRPr lang="en-GB" sz="2000" dirty="0">
                <a:solidFill>
                  <a:srgbClr val="8E44AD"/>
                </a:solidFill>
                <a:latin typeface="Open Sans"/>
                <a:cs typeface="Open Sans"/>
              </a:endParaRPr>
            </a:p>
          </p:txBody>
        </p:sp>
        <p:cxnSp>
          <p:nvCxnSpPr>
            <p:cNvPr id="27" name="Straight Connector 26"/>
            <p:cNvCxnSpPr/>
            <p:nvPr/>
          </p:nvCxnSpPr>
          <p:spPr>
            <a:xfrm>
              <a:off x="634502" y="1524000"/>
              <a:ext cx="0" cy="1066800"/>
            </a:xfrm>
            <a:prstGeom prst="line">
              <a:avLst/>
            </a:prstGeom>
            <a:ln w="76200">
              <a:solidFill>
                <a:srgbClr val="8E44A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343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C0DCC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C0DCC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C0DCC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3459</TotalTime>
  <Words>1270</Words>
  <Application>Microsoft Office PowerPoint</Application>
  <PresentationFormat>On-screen Show (4:3)</PresentationFormat>
  <Paragraphs>203</Paragraphs>
  <Slides>25</Slides>
  <Notes>25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Open Sans Light</vt:lpstr>
      <vt:lpstr>Open Sans</vt:lpstr>
      <vt:lpstr>Open Sans Semibold</vt:lpstr>
      <vt:lpstr>Calibri</vt:lpstr>
      <vt:lpstr>Office Theme</vt:lpstr>
      <vt:lpstr>VPH-Share Tutorial</vt:lpstr>
      <vt:lpstr>VPH-Share Research Platform</vt:lpstr>
      <vt:lpstr>Platform Building Blocks</vt:lpstr>
      <vt:lpstr>VPH-Share - Research Partnerships</vt:lpstr>
      <vt:lpstr>Reviewers: Guided Introduction</vt:lpstr>
      <vt:lpstr>For the busy reviewer</vt:lpstr>
      <vt:lpstr>Workflow Orchestration</vt:lpstr>
      <vt:lpstr>Summary</vt:lpstr>
      <vt:lpstr>Workflow Execution</vt:lpstr>
      <vt:lpstr>Video - Workflow Editing &amp;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GLOSSARY</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Keith</dc:creator>
  <cp:lastModifiedBy>Keith</cp:lastModifiedBy>
  <cp:revision>363</cp:revision>
  <cp:lastPrinted>2014-05-12T09:25:18Z</cp:lastPrinted>
  <dcterms:created xsi:type="dcterms:W3CDTF">2006-08-16T00:00:00Z</dcterms:created>
  <dcterms:modified xsi:type="dcterms:W3CDTF">2014-05-12T11:24:14Z</dcterms:modified>
</cp:coreProperties>
</file>